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9"/>
  </p:notesMasterIdLst>
  <p:handoutMasterIdLst>
    <p:handoutMasterId r:id="rId40"/>
  </p:handoutMasterIdLst>
  <p:sldIdLst>
    <p:sldId id="257" r:id="rId3"/>
    <p:sldId id="261" r:id="rId4"/>
    <p:sldId id="258" r:id="rId5"/>
    <p:sldId id="262" r:id="rId6"/>
    <p:sldId id="281" r:id="rId7"/>
    <p:sldId id="280" r:id="rId8"/>
    <p:sldId id="260" r:id="rId9"/>
    <p:sldId id="266" r:id="rId10"/>
    <p:sldId id="264" r:id="rId11"/>
    <p:sldId id="286" r:id="rId12"/>
    <p:sldId id="285" r:id="rId13"/>
    <p:sldId id="289" r:id="rId14"/>
    <p:sldId id="287" r:id="rId15"/>
    <p:sldId id="290" r:id="rId16"/>
    <p:sldId id="294" r:id="rId17"/>
    <p:sldId id="293" r:id="rId18"/>
    <p:sldId id="291" r:id="rId19"/>
    <p:sldId id="295" r:id="rId20"/>
    <p:sldId id="296" r:id="rId21"/>
    <p:sldId id="297" r:id="rId22"/>
    <p:sldId id="298" r:id="rId23"/>
    <p:sldId id="299" r:id="rId24"/>
    <p:sldId id="301" r:id="rId25"/>
    <p:sldId id="302" r:id="rId26"/>
    <p:sldId id="303" r:id="rId27"/>
    <p:sldId id="282" r:id="rId28"/>
    <p:sldId id="283" r:id="rId29"/>
    <p:sldId id="284" r:id="rId30"/>
    <p:sldId id="274" r:id="rId31"/>
    <p:sldId id="275" r:id="rId32"/>
    <p:sldId id="276" r:id="rId33"/>
    <p:sldId id="277" r:id="rId34"/>
    <p:sldId id="279" r:id="rId35"/>
    <p:sldId id="278" r:id="rId36"/>
    <p:sldId id="300" r:id="rId37"/>
    <p:sldId id="273"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84" autoAdjust="0"/>
    <p:restoredTop sz="84877" autoAdjust="0"/>
  </p:normalViewPr>
  <p:slideViewPr>
    <p:cSldViewPr>
      <p:cViewPr varScale="1">
        <p:scale>
          <a:sx n="49" d="100"/>
          <a:sy n="49" d="100"/>
        </p:scale>
        <p:origin x="701" y="53"/>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D8D51-9BD1-480B-B552-60AE5AF88BC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29B391F5-699B-40F2-9DDB-289A48389DE5}">
      <dgm:prSet custT="1"/>
      <dgm:spPr/>
      <dgm:t>
        <a:bodyPr/>
        <a:lstStyle/>
        <a:p>
          <a:pPr rtl="0"/>
          <a:r>
            <a:rPr lang="fr-CA" sz="2400" dirty="0">
              <a:solidFill>
                <a:schemeClr val="accent3">
                  <a:lumMod val="50000"/>
                </a:schemeClr>
              </a:solidFill>
            </a:rPr>
            <a:t>EBSCOHost</a:t>
          </a:r>
        </a:p>
      </dgm:t>
    </dgm:pt>
    <dgm:pt modelId="{EBF3480C-EB86-4A8E-9958-99177FDC14F0}" type="parTrans" cxnId="{00DC1EEC-1867-4D9E-91DB-67D1DF305822}">
      <dgm:prSet/>
      <dgm:spPr/>
      <dgm:t>
        <a:bodyPr/>
        <a:lstStyle/>
        <a:p>
          <a:endParaRPr lang="en-US"/>
        </a:p>
      </dgm:t>
    </dgm:pt>
    <dgm:pt modelId="{DDF71D8D-D503-44E3-B4E2-218A38372D83}" type="sibTrans" cxnId="{00DC1EEC-1867-4D9E-91DB-67D1DF305822}">
      <dgm:prSet/>
      <dgm:spPr/>
      <dgm:t>
        <a:bodyPr/>
        <a:lstStyle/>
        <a:p>
          <a:endParaRPr lang="en-US"/>
        </a:p>
      </dgm:t>
    </dgm:pt>
    <dgm:pt modelId="{0EBB877A-C721-4C83-AB94-F03AA403FD96}">
      <dgm:prSet custT="1"/>
      <dgm:spPr/>
      <dgm:t>
        <a:bodyPr/>
        <a:lstStyle/>
        <a:p>
          <a:r>
            <a:rPr lang="fr-CA" sz="3600" dirty="0"/>
            <a:t>Login </a:t>
          </a:r>
          <a:r>
            <a:rPr lang="fr-CA" sz="2000" dirty="0"/>
            <a:t>Information</a:t>
          </a:r>
          <a:endParaRPr lang="en-US" sz="2000" dirty="0"/>
        </a:p>
      </dgm:t>
    </dgm:pt>
    <dgm:pt modelId="{CCA2A842-05E7-46D6-A46F-86723F2F810F}" type="parTrans" cxnId="{EABB6214-BD33-4DB7-B746-5CA27D1C15F8}">
      <dgm:prSet/>
      <dgm:spPr/>
      <dgm:t>
        <a:bodyPr/>
        <a:lstStyle/>
        <a:p>
          <a:endParaRPr lang="en-US"/>
        </a:p>
      </dgm:t>
    </dgm:pt>
    <dgm:pt modelId="{6C0CF66A-3A47-4B07-AAC9-FF12C267737F}" type="sibTrans" cxnId="{EABB6214-BD33-4DB7-B746-5CA27D1C15F8}">
      <dgm:prSet/>
      <dgm:spPr/>
      <dgm:t>
        <a:bodyPr/>
        <a:lstStyle/>
        <a:p>
          <a:endParaRPr lang="en-US"/>
        </a:p>
      </dgm:t>
    </dgm:pt>
    <dgm:pt modelId="{E4876F65-C2B2-4327-AE90-E025B916BAA3}" type="pres">
      <dgm:prSet presAssocID="{794D8D51-9BD1-480B-B552-60AE5AF88BC1}" presName="matrix" presStyleCnt="0">
        <dgm:presLayoutVars>
          <dgm:chMax val="1"/>
          <dgm:dir/>
          <dgm:resizeHandles val="exact"/>
        </dgm:presLayoutVars>
      </dgm:prSet>
      <dgm:spPr/>
    </dgm:pt>
    <dgm:pt modelId="{36FBA14E-7305-4A47-ACE6-9CF518D7CC0E}" type="pres">
      <dgm:prSet presAssocID="{794D8D51-9BD1-480B-B552-60AE5AF88BC1}" presName="axisShape" presStyleLbl="bgShp" presStyleIdx="0" presStyleCnt="1"/>
      <dgm:spPr/>
    </dgm:pt>
    <dgm:pt modelId="{5E391256-23F0-4491-A2C9-5425A337EBF7}" type="pres">
      <dgm:prSet presAssocID="{794D8D51-9BD1-480B-B552-60AE5AF88BC1}" presName="rect1" presStyleLbl="node1" presStyleIdx="0" presStyleCnt="4">
        <dgm:presLayoutVars>
          <dgm:chMax val="0"/>
          <dgm:chPref val="0"/>
          <dgm:bulletEnabled val="1"/>
        </dgm:presLayoutVars>
      </dgm:prSet>
      <dgm:spPr/>
    </dgm:pt>
    <dgm:pt modelId="{09633C6F-E379-4695-AE32-164F24077406}" type="pres">
      <dgm:prSet presAssocID="{794D8D51-9BD1-480B-B552-60AE5AF88BC1}" presName="rect2" presStyleLbl="node1" presStyleIdx="1" presStyleCnt="4">
        <dgm:presLayoutVars>
          <dgm:chMax val="0"/>
          <dgm:chPref val="0"/>
          <dgm:bulletEnabled val="1"/>
        </dgm:presLayoutVars>
      </dgm:prSet>
      <dgm:spPr/>
    </dgm:pt>
    <dgm:pt modelId="{EFF5FB80-1186-44A6-B21B-C219D55F4042}" type="pres">
      <dgm:prSet presAssocID="{794D8D51-9BD1-480B-B552-60AE5AF88BC1}" presName="rect3" presStyleLbl="node1" presStyleIdx="2" presStyleCnt="4">
        <dgm:presLayoutVars>
          <dgm:chMax val="0"/>
          <dgm:chPref val="0"/>
          <dgm:bulletEnabled val="1"/>
        </dgm:presLayoutVars>
      </dgm:prSet>
      <dgm:spPr/>
    </dgm:pt>
    <dgm:pt modelId="{46F0DD03-B688-4E83-BEBB-40F44F91DAC3}" type="pres">
      <dgm:prSet presAssocID="{794D8D51-9BD1-480B-B552-60AE5AF88BC1}" presName="rect4" presStyleLbl="node1" presStyleIdx="3" presStyleCnt="4">
        <dgm:presLayoutVars>
          <dgm:chMax val="0"/>
          <dgm:chPref val="0"/>
          <dgm:bulletEnabled val="1"/>
        </dgm:presLayoutVars>
      </dgm:prSet>
      <dgm:spPr/>
    </dgm:pt>
  </dgm:ptLst>
  <dgm:cxnLst>
    <dgm:cxn modelId="{EABB6214-BD33-4DB7-B746-5CA27D1C15F8}" srcId="{794D8D51-9BD1-480B-B552-60AE5AF88BC1}" destId="{0EBB877A-C721-4C83-AB94-F03AA403FD96}" srcOrd="1" destOrd="0" parTransId="{CCA2A842-05E7-46D6-A46F-86723F2F810F}" sibTransId="{6C0CF66A-3A47-4B07-AAC9-FF12C267737F}"/>
    <dgm:cxn modelId="{ACEE9D7D-62FC-447C-B620-FFE9DC9A0327}" type="presOf" srcId="{0EBB877A-C721-4C83-AB94-F03AA403FD96}" destId="{09633C6F-E379-4695-AE32-164F24077406}" srcOrd="0" destOrd="0" presId="urn:microsoft.com/office/officeart/2005/8/layout/matrix2"/>
    <dgm:cxn modelId="{88A5BF8C-BDFD-47C9-B3F5-FBBD8C60CCDD}" type="presOf" srcId="{29B391F5-699B-40F2-9DDB-289A48389DE5}" destId="{5E391256-23F0-4491-A2C9-5425A337EBF7}" srcOrd="0" destOrd="0" presId="urn:microsoft.com/office/officeart/2005/8/layout/matrix2"/>
    <dgm:cxn modelId="{191B9FCE-4BF1-4BB5-BFA9-7C8C02B8CC49}" type="presOf" srcId="{794D8D51-9BD1-480B-B552-60AE5AF88BC1}" destId="{E4876F65-C2B2-4327-AE90-E025B916BAA3}" srcOrd="0" destOrd="0" presId="urn:microsoft.com/office/officeart/2005/8/layout/matrix2"/>
    <dgm:cxn modelId="{00DC1EEC-1867-4D9E-91DB-67D1DF305822}" srcId="{794D8D51-9BD1-480B-B552-60AE5AF88BC1}" destId="{29B391F5-699B-40F2-9DDB-289A48389DE5}" srcOrd="0" destOrd="0" parTransId="{EBF3480C-EB86-4A8E-9958-99177FDC14F0}" sibTransId="{DDF71D8D-D503-44E3-B4E2-218A38372D83}"/>
    <dgm:cxn modelId="{8D527D45-8A51-421B-8BDD-8918B2D2FA7C}" type="presParOf" srcId="{E4876F65-C2B2-4327-AE90-E025B916BAA3}" destId="{36FBA14E-7305-4A47-ACE6-9CF518D7CC0E}" srcOrd="0" destOrd="0" presId="urn:microsoft.com/office/officeart/2005/8/layout/matrix2"/>
    <dgm:cxn modelId="{5CB09C40-7B7C-46FA-835F-02538BC0E50C}" type="presParOf" srcId="{E4876F65-C2B2-4327-AE90-E025B916BAA3}" destId="{5E391256-23F0-4491-A2C9-5425A337EBF7}" srcOrd="1" destOrd="0" presId="urn:microsoft.com/office/officeart/2005/8/layout/matrix2"/>
    <dgm:cxn modelId="{26BFA273-A222-425F-BF9D-E24B7183C2E0}" type="presParOf" srcId="{E4876F65-C2B2-4327-AE90-E025B916BAA3}" destId="{09633C6F-E379-4695-AE32-164F24077406}" srcOrd="2" destOrd="0" presId="urn:microsoft.com/office/officeart/2005/8/layout/matrix2"/>
    <dgm:cxn modelId="{8A451E3F-D850-46AC-84F2-7FA7E9B8A363}" type="presParOf" srcId="{E4876F65-C2B2-4327-AE90-E025B916BAA3}" destId="{EFF5FB80-1186-44A6-B21B-C219D55F4042}" srcOrd="3" destOrd="0" presId="urn:microsoft.com/office/officeart/2005/8/layout/matrix2"/>
    <dgm:cxn modelId="{7C31D088-985C-4F95-A617-C74CBF92FE2F}" type="presParOf" srcId="{E4876F65-C2B2-4327-AE90-E025B916BAA3}" destId="{46F0DD03-B688-4E83-BEBB-40F44F91DAC3}" srcOrd="4" destOrd="0" presId="urn:microsoft.com/office/officeart/2005/8/layout/matrix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BA14E-7305-4A47-ACE6-9CF518D7CC0E}">
      <dsp:nvSpPr>
        <dsp:cNvPr id="0" name=""/>
        <dsp:cNvSpPr/>
      </dsp:nvSpPr>
      <dsp:spPr>
        <a:xfrm>
          <a:off x="419099" y="0"/>
          <a:ext cx="4572000" cy="45720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91256-23F0-4491-A2C9-5425A337EBF7}">
      <dsp:nvSpPr>
        <dsp:cNvPr id="0" name=""/>
        <dsp:cNvSpPr/>
      </dsp:nvSpPr>
      <dsp:spPr>
        <a:xfrm>
          <a:off x="716280" y="297180"/>
          <a:ext cx="1828800" cy="182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fr-CA" sz="2400" kern="1200" dirty="0">
              <a:solidFill>
                <a:schemeClr val="accent3">
                  <a:lumMod val="50000"/>
                </a:schemeClr>
              </a:solidFill>
            </a:rPr>
            <a:t>EBSCOHost</a:t>
          </a:r>
        </a:p>
      </dsp:txBody>
      <dsp:txXfrm>
        <a:off x="805555" y="386455"/>
        <a:ext cx="1650250" cy="1650250"/>
      </dsp:txXfrm>
    </dsp:sp>
    <dsp:sp modelId="{09633C6F-E379-4695-AE32-164F24077406}">
      <dsp:nvSpPr>
        <dsp:cNvPr id="0" name=""/>
        <dsp:cNvSpPr/>
      </dsp:nvSpPr>
      <dsp:spPr>
        <a:xfrm>
          <a:off x="2865119" y="297180"/>
          <a:ext cx="1828800" cy="182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CA" sz="3600" kern="1200" dirty="0"/>
            <a:t>Login </a:t>
          </a:r>
          <a:r>
            <a:rPr lang="fr-CA" sz="2000" kern="1200" dirty="0"/>
            <a:t>Information</a:t>
          </a:r>
          <a:endParaRPr lang="en-US" sz="2000" kern="1200" dirty="0"/>
        </a:p>
      </dsp:txBody>
      <dsp:txXfrm>
        <a:off x="2954394" y="386455"/>
        <a:ext cx="1650250" cy="1650250"/>
      </dsp:txXfrm>
    </dsp:sp>
    <dsp:sp modelId="{EFF5FB80-1186-44A6-B21B-C219D55F4042}">
      <dsp:nvSpPr>
        <dsp:cNvPr id="0" name=""/>
        <dsp:cNvSpPr/>
      </dsp:nvSpPr>
      <dsp:spPr>
        <a:xfrm>
          <a:off x="716280" y="2446019"/>
          <a:ext cx="1828800" cy="182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0DD03-B688-4E83-BEBB-40F44F91DAC3}">
      <dsp:nvSpPr>
        <dsp:cNvPr id="0" name=""/>
        <dsp:cNvSpPr/>
      </dsp:nvSpPr>
      <dsp:spPr>
        <a:xfrm>
          <a:off x="2865119" y="2446019"/>
          <a:ext cx="1828800" cy="182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A8113-8B66-4F86-A960-5AF45ED8A154}" type="datetimeFigureOut">
              <a:rPr lang="en-US" smtClean="0"/>
              <a:pPr/>
              <a:t>11/18/2020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2E3D52-80B8-407C-80C4-1C769332BA8A}"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0102AC-EA00-4772-86C0-307196ED883B}" type="datetimeFigureOut">
              <a:rPr lang="en-US" smtClean="0"/>
              <a:pPr/>
              <a:t>11/18/2020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3E83B-480B-4E72-9BC9-7A8D5CC419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E3E83B-480B-4E72-9BC9-7A8D5CC419D3}"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On the left side of the search results page is a blue column of options to filter your search results: </a:t>
            </a:r>
          </a:p>
          <a:p>
            <a:r>
              <a:rPr lang="en-US" sz="1200" dirty="0"/>
              <a:t>Filter by a publication date range.</a:t>
            </a:r>
          </a:p>
          <a:p>
            <a:r>
              <a:rPr lang="en-US" sz="1200" dirty="0"/>
              <a:t>Filter by scholarly (peer reviewed) (gets rid of magazine and newspaper articles, conference proceedings, etc.)</a:t>
            </a:r>
          </a:p>
          <a:p>
            <a:r>
              <a:rPr lang="en-US" sz="1200" dirty="0"/>
              <a:t>Filter by full-text (gets rid of search results that aren't in full-text in this database). </a:t>
            </a:r>
          </a:p>
        </p:txBody>
      </p:sp>
      <p:sp>
        <p:nvSpPr>
          <p:cNvPr id="4" name="Slide Number Placeholder 3"/>
          <p:cNvSpPr>
            <a:spLocks noGrp="1"/>
          </p:cNvSpPr>
          <p:nvPr>
            <p:ph type="sldNum" sz="quarter" idx="10"/>
          </p:nvPr>
        </p:nvSpPr>
        <p:spPr/>
        <p:txBody>
          <a:bodyPr/>
          <a:lstStyle/>
          <a:p>
            <a:fld id="{1DE3E83B-480B-4E72-9BC9-7A8D5CC419D3}"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Abstract, which is a summary of the article's content. Read this before you spend too much time trying to locate or read the full-text!</a:t>
            </a:r>
          </a:p>
        </p:txBody>
      </p:sp>
      <p:sp>
        <p:nvSpPr>
          <p:cNvPr id="4" name="Slide Number Placeholder 3"/>
          <p:cNvSpPr>
            <a:spLocks noGrp="1"/>
          </p:cNvSpPr>
          <p:nvPr>
            <p:ph type="sldNum" sz="quarter" idx="10"/>
          </p:nvPr>
        </p:nvSpPr>
        <p:spPr/>
        <p:txBody>
          <a:bodyPr/>
          <a:lstStyle/>
          <a:p>
            <a:fld id="{1DE3E83B-480B-4E72-9BC9-7A8D5CC419D3}"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Abstract, which is a summary of the article's content. Read this before you spend too much time trying to locate or read the full-text!</a:t>
            </a:r>
          </a:p>
        </p:txBody>
      </p:sp>
      <p:sp>
        <p:nvSpPr>
          <p:cNvPr id="4" name="Slide Number Placeholder 3"/>
          <p:cNvSpPr>
            <a:spLocks noGrp="1"/>
          </p:cNvSpPr>
          <p:nvPr>
            <p:ph type="sldNum" sz="quarter" idx="10"/>
          </p:nvPr>
        </p:nvSpPr>
        <p:spPr/>
        <p:txBody>
          <a:bodyPr/>
          <a:lstStyle/>
          <a:p>
            <a:fld id="{1DE3E83B-480B-4E72-9BC9-7A8D5CC419D3}"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DE3E83B-480B-4E72-9BC9-7A8D5CC419D3}"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How to cite the article in multiple citation styles.</a:t>
            </a:r>
            <a:endParaRPr lang="en-US" sz="1200" dirty="0"/>
          </a:p>
        </p:txBody>
      </p:sp>
      <p:sp>
        <p:nvSpPr>
          <p:cNvPr id="4" name="Slide Number Placeholder 3"/>
          <p:cNvSpPr>
            <a:spLocks noGrp="1"/>
          </p:cNvSpPr>
          <p:nvPr>
            <p:ph type="sldNum" sz="quarter" idx="10"/>
          </p:nvPr>
        </p:nvSpPr>
        <p:spPr/>
        <p:txBody>
          <a:bodyPr/>
          <a:lstStyle/>
          <a:p>
            <a:fld id="{1DE3E83B-480B-4E72-9BC9-7A8D5CC419D3}"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AMA (American Medical Assoc)</a:t>
            </a:r>
          </a:p>
          <a:p>
            <a:r>
              <a:rPr lang="en-US" dirty="0"/>
              <a:t>APA (American Psychological Assoc)</a:t>
            </a:r>
          </a:p>
          <a:p>
            <a:r>
              <a:rPr lang="en-US" dirty="0"/>
              <a:t>Chicago/</a:t>
            </a:r>
            <a:r>
              <a:rPr lang="en-US" dirty="0" err="1"/>
              <a:t>Turabian</a:t>
            </a:r>
            <a:endParaRPr lang="en-US" dirty="0"/>
          </a:p>
          <a:p>
            <a:r>
              <a:rPr lang="en-US" dirty="0"/>
              <a:t>Harvard</a:t>
            </a:r>
          </a:p>
          <a:p>
            <a:r>
              <a:rPr lang="en-US" dirty="0"/>
              <a:t>MLA(Modern Language Assoc.)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Vancouver/ICMJE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DE3E83B-480B-4E72-9BC9-7A8D5CC419D3}"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AMA (American Medical Assoc)</a:t>
            </a:r>
          </a:p>
          <a:p>
            <a:r>
              <a:rPr lang="en-US" dirty="0"/>
              <a:t>APA (American Psychological Assoc)</a:t>
            </a:r>
          </a:p>
          <a:p>
            <a:r>
              <a:rPr lang="en-US" dirty="0"/>
              <a:t>Chicago/</a:t>
            </a:r>
            <a:r>
              <a:rPr lang="en-US" dirty="0" err="1"/>
              <a:t>Turabian</a:t>
            </a:r>
            <a:endParaRPr lang="en-US" dirty="0"/>
          </a:p>
          <a:p>
            <a:r>
              <a:rPr lang="en-US" dirty="0"/>
              <a:t>Harvard</a:t>
            </a:r>
          </a:p>
          <a:p>
            <a:r>
              <a:rPr lang="en-US" dirty="0"/>
              <a:t>MLA(Modern Language Assoc.)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Vancouver/ICMJE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DE3E83B-480B-4E72-9BC9-7A8D5CC419D3}"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 the search results page, you will see the full-text link right below each search result. </a:t>
            </a:r>
          </a:p>
          <a:p>
            <a:r>
              <a:rPr lang="en-US" sz="1200" kern="1200" dirty="0">
                <a:solidFill>
                  <a:schemeClr val="tx1"/>
                </a:solidFill>
                <a:latin typeface="+mn-lt"/>
                <a:ea typeface="+mn-ea"/>
                <a:cs typeface="+mn-cs"/>
              </a:rPr>
              <a:t>On the article information page, you will see the full-text link at the top left corner of the page. </a:t>
            </a:r>
          </a:p>
          <a:p>
            <a:r>
              <a:rPr lang="en-US" sz="1200" b="1" kern="1200" dirty="0">
                <a:solidFill>
                  <a:schemeClr val="tx1"/>
                </a:solidFill>
                <a:latin typeface="+mn-lt"/>
                <a:ea typeface="+mn-ea"/>
                <a:cs typeface="+mn-cs"/>
              </a:rPr>
              <a:t>PDF full-text or HTML full-text</a:t>
            </a:r>
            <a:endParaRPr lang="en-US" b="1" dirty="0"/>
          </a:p>
          <a:p>
            <a:r>
              <a:rPr lang="en-US" sz="1200" kern="1200" dirty="0">
                <a:solidFill>
                  <a:schemeClr val="tx1"/>
                </a:solidFill>
                <a:latin typeface="+mn-lt"/>
                <a:ea typeface="+mn-ea"/>
                <a:cs typeface="+mn-cs"/>
              </a:rPr>
              <a:t>When the article is available in the database, you will see a little icon for it.</a:t>
            </a:r>
          </a:p>
          <a:p>
            <a:r>
              <a:rPr lang="en-US" dirty="0"/>
              <a:t>PDF full-text has the exact same appearance as the print version. </a:t>
            </a:r>
          </a:p>
          <a:p>
            <a:r>
              <a:rPr lang="en-US" dirty="0"/>
              <a:t>HTML full-text has the same words and images, but the layout is like a web-page.</a:t>
            </a:r>
          </a:p>
        </p:txBody>
      </p:sp>
      <p:sp>
        <p:nvSpPr>
          <p:cNvPr id="4" name="Slide Number Placeholder 3"/>
          <p:cNvSpPr>
            <a:spLocks noGrp="1"/>
          </p:cNvSpPr>
          <p:nvPr>
            <p:ph type="sldNum" sz="quarter" idx="10"/>
          </p:nvPr>
        </p:nvSpPr>
        <p:spPr/>
        <p:txBody>
          <a:bodyPr/>
          <a:lstStyle/>
          <a:p>
            <a:fld id="{1DE3E83B-480B-4E72-9BC9-7A8D5CC419D3}"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 the search results page, you will see the full-text link right below each search result. </a:t>
            </a:r>
          </a:p>
          <a:p>
            <a:r>
              <a:rPr lang="en-US" sz="1200" kern="1200" dirty="0">
                <a:solidFill>
                  <a:schemeClr val="tx1"/>
                </a:solidFill>
                <a:latin typeface="+mn-lt"/>
                <a:ea typeface="+mn-ea"/>
                <a:cs typeface="+mn-cs"/>
              </a:rPr>
              <a:t>On the article information page, you will see the full-text link at the top left corner of the page. </a:t>
            </a:r>
          </a:p>
          <a:p>
            <a:r>
              <a:rPr lang="en-US" sz="1200" b="1" kern="1200" dirty="0">
                <a:solidFill>
                  <a:schemeClr val="tx1"/>
                </a:solidFill>
                <a:latin typeface="+mn-lt"/>
                <a:ea typeface="+mn-ea"/>
                <a:cs typeface="+mn-cs"/>
              </a:rPr>
              <a:t>PDF full-text or HTML full-text</a:t>
            </a:r>
            <a:endParaRPr lang="en-US" b="1" dirty="0"/>
          </a:p>
          <a:p>
            <a:r>
              <a:rPr lang="en-US" sz="1200" kern="1200" dirty="0">
                <a:solidFill>
                  <a:schemeClr val="tx1"/>
                </a:solidFill>
                <a:latin typeface="+mn-lt"/>
                <a:ea typeface="+mn-ea"/>
                <a:cs typeface="+mn-cs"/>
              </a:rPr>
              <a:t>When the article is available in the database, you will see a little icon for it.</a:t>
            </a:r>
          </a:p>
          <a:p>
            <a:r>
              <a:rPr lang="en-US" dirty="0"/>
              <a:t>PDF full-text has the exact same appearance as the print version. </a:t>
            </a:r>
          </a:p>
          <a:p>
            <a:r>
              <a:rPr lang="en-US" dirty="0"/>
              <a:t>HTML full-text has the same words and images, but the layout is like a web-page.</a:t>
            </a:r>
          </a:p>
          <a:p>
            <a:r>
              <a:rPr lang="en-US" b="1" dirty="0"/>
              <a:t>"Check for full-text availability in all library collections" </a:t>
            </a:r>
          </a:p>
          <a:p>
            <a:r>
              <a:rPr lang="en-US" sz="1200" kern="1200" dirty="0">
                <a:solidFill>
                  <a:schemeClr val="tx1"/>
                </a:solidFill>
                <a:latin typeface="+mn-lt"/>
                <a:ea typeface="+mn-ea"/>
                <a:cs typeface="+mn-cs"/>
              </a:rPr>
              <a:t>Most databases index, or list, more content than they actually have in full-text. While this can be frustrating, it's useful because at least it lets you know those documents exist out there somewhere. Often, they exist right in our library, just in a different database. That's where Article Linker comes in. Article Linker is a behind-the-scenes tool that will link you to the full-text wherever it occurs. </a:t>
            </a:r>
          </a:p>
        </p:txBody>
      </p:sp>
      <p:sp>
        <p:nvSpPr>
          <p:cNvPr id="4" name="Slide Number Placeholder 3"/>
          <p:cNvSpPr>
            <a:spLocks noGrp="1"/>
          </p:cNvSpPr>
          <p:nvPr>
            <p:ph type="sldNum" sz="quarter" idx="10"/>
          </p:nvPr>
        </p:nvSpPr>
        <p:spPr/>
        <p:txBody>
          <a:bodyPr/>
          <a:lstStyle/>
          <a:p>
            <a:fld id="{1DE3E83B-480B-4E72-9BC9-7A8D5CC419D3}"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 the search results page, you will see the full-text link right below each search result. </a:t>
            </a:r>
          </a:p>
          <a:p>
            <a:r>
              <a:rPr lang="en-US" sz="1200" kern="1200" dirty="0">
                <a:solidFill>
                  <a:schemeClr val="tx1"/>
                </a:solidFill>
                <a:latin typeface="+mn-lt"/>
                <a:ea typeface="+mn-ea"/>
                <a:cs typeface="+mn-cs"/>
              </a:rPr>
              <a:t>On the article information page, you will see the full-text link at the top left corner of the page. </a:t>
            </a:r>
          </a:p>
          <a:p>
            <a:r>
              <a:rPr lang="en-US" sz="1200" b="1" kern="1200" dirty="0">
                <a:solidFill>
                  <a:schemeClr val="tx1"/>
                </a:solidFill>
                <a:latin typeface="+mn-lt"/>
                <a:ea typeface="+mn-ea"/>
                <a:cs typeface="+mn-cs"/>
              </a:rPr>
              <a:t>PDF full-text or HTML full-text</a:t>
            </a:r>
            <a:endParaRPr lang="en-US" b="1" dirty="0"/>
          </a:p>
          <a:p>
            <a:r>
              <a:rPr lang="en-US" sz="1200" kern="1200" dirty="0">
                <a:solidFill>
                  <a:schemeClr val="tx1"/>
                </a:solidFill>
                <a:latin typeface="+mn-lt"/>
                <a:ea typeface="+mn-ea"/>
                <a:cs typeface="+mn-cs"/>
              </a:rPr>
              <a:t>When the article is available in the database, you will see a little icon for it.</a:t>
            </a:r>
          </a:p>
          <a:p>
            <a:r>
              <a:rPr lang="en-US" dirty="0"/>
              <a:t>PDF full-text has the exact same appearance as the print version. </a:t>
            </a:r>
          </a:p>
          <a:p>
            <a:r>
              <a:rPr lang="en-US" dirty="0"/>
              <a:t>HTML full-text has the same words and images, but the layout is like a web-page.</a:t>
            </a:r>
          </a:p>
          <a:p>
            <a:r>
              <a:rPr lang="en-US" b="1" dirty="0"/>
              <a:t>"Check for full-text availability in all library collections" </a:t>
            </a:r>
          </a:p>
          <a:p>
            <a:r>
              <a:rPr lang="en-US" sz="1200" kern="1200" dirty="0">
                <a:solidFill>
                  <a:schemeClr val="tx1"/>
                </a:solidFill>
                <a:latin typeface="+mn-lt"/>
                <a:ea typeface="+mn-ea"/>
                <a:cs typeface="+mn-cs"/>
              </a:rPr>
              <a:t>Most databases index, or list, more content than they actually have in full-text. While this can be frustrating, it's useful because at least it lets you know those documents exist out there somewhere. Often, they exist right in our library, just in a different database. That's where Article Linker comes in. Article Linker is a behind-the-scenes tool that will link you to the full-text wherever it occurs. </a:t>
            </a:r>
          </a:p>
        </p:txBody>
      </p:sp>
      <p:sp>
        <p:nvSpPr>
          <p:cNvPr id="4" name="Slide Number Placeholder 3"/>
          <p:cNvSpPr>
            <a:spLocks noGrp="1"/>
          </p:cNvSpPr>
          <p:nvPr>
            <p:ph type="sldNum" sz="quarter" idx="10"/>
          </p:nvPr>
        </p:nvSpPr>
        <p:spPr/>
        <p:txBody>
          <a:bodyPr/>
          <a:lstStyle/>
          <a:p>
            <a:fld id="{1DE3E83B-480B-4E72-9BC9-7A8D5CC419D3}"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Google it, check</a:t>
            </a:r>
            <a:r>
              <a:rPr lang="en-US" baseline="0" dirty="0"/>
              <a:t> Wikipedia, a blog or a </a:t>
            </a:r>
            <a:r>
              <a:rPr lang="en-US" baseline="0" dirty="0" err="1"/>
              <a:t>Facebook</a:t>
            </a:r>
            <a:r>
              <a:rPr lang="en-US" baseline="0" dirty="0"/>
              <a:t> page. The information may be correct. But what you need to ask yourself whenever you are doing serious research is “Is the information Valid”, and “And is the author an authority in the field.</a:t>
            </a:r>
            <a:endParaRPr lang="en-US" dirty="0"/>
          </a:p>
          <a:p>
            <a:endParaRPr lang="en-US" dirty="0"/>
          </a:p>
        </p:txBody>
      </p:sp>
      <p:sp>
        <p:nvSpPr>
          <p:cNvPr id="4" name="Slide Number Placeholder 3"/>
          <p:cNvSpPr>
            <a:spLocks noGrp="1"/>
          </p:cNvSpPr>
          <p:nvPr>
            <p:ph type="sldNum" sz="quarter" idx="10"/>
          </p:nvPr>
        </p:nvSpPr>
        <p:spPr/>
        <p:txBody>
          <a:bodyPr/>
          <a:lstStyle/>
          <a:p>
            <a:fld id="{1DE3E83B-480B-4E72-9BC9-7A8D5CC419D3}"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Serious research should be restricted to valid and authoritative sources.</a:t>
            </a:r>
          </a:p>
          <a:p>
            <a:endParaRPr lang="en-US" dirty="0"/>
          </a:p>
        </p:txBody>
      </p:sp>
      <p:sp>
        <p:nvSpPr>
          <p:cNvPr id="4" name="Slide Number Placeholder 3"/>
          <p:cNvSpPr>
            <a:spLocks noGrp="1"/>
          </p:cNvSpPr>
          <p:nvPr>
            <p:ph type="sldNum" sz="quarter" idx="10"/>
          </p:nvPr>
        </p:nvSpPr>
        <p:spPr/>
        <p:txBody>
          <a:bodyPr/>
          <a:lstStyle/>
          <a:p>
            <a:fld id="{1DE3E83B-480B-4E72-9BC9-7A8D5CC419D3}"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 Boolean logic you can combine AND</a:t>
            </a:r>
            <a:r>
              <a:rPr lang="en-US" baseline="0" dirty="0"/>
              <a:t> </a:t>
            </a:r>
            <a:r>
              <a:rPr lang="en-US" baseline="0" dirty="0" err="1"/>
              <a:t>and</a:t>
            </a:r>
            <a:r>
              <a:rPr lang="en-US" baseline="0" dirty="0"/>
              <a:t> OR. AND is the default.</a:t>
            </a:r>
            <a:endParaRPr lang="en-US" dirty="0"/>
          </a:p>
        </p:txBody>
      </p:sp>
      <p:sp>
        <p:nvSpPr>
          <p:cNvPr id="4" name="Slide Number Placeholder 3"/>
          <p:cNvSpPr>
            <a:spLocks noGrp="1"/>
          </p:cNvSpPr>
          <p:nvPr>
            <p:ph type="sldNum" sz="quarter" idx="10"/>
          </p:nvPr>
        </p:nvSpPr>
        <p:spPr/>
        <p:txBody>
          <a:bodyPr/>
          <a:lstStyle/>
          <a:p>
            <a:fld id="{1DE3E83B-480B-4E72-9BC9-7A8D5CC419D3}"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E3E83B-480B-4E72-9BC9-7A8D5CC419D3}"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If there is more than one page of search results, you will see page numbers at the top and bottom so you can look at all of them. </a:t>
            </a:r>
            <a:endParaRPr lang="en-US" dirty="0"/>
          </a:p>
        </p:txBody>
      </p:sp>
      <p:sp>
        <p:nvSpPr>
          <p:cNvPr id="4" name="Slide Number Placeholder 3"/>
          <p:cNvSpPr>
            <a:spLocks noGrp="1"/>
          </p:cNvSpPr>
          <p:nvPr>
            <p:ph type="sldNum" sz="quarter" idx="10"/>
          </p:nvPr>
        </p:nvSpPr>
        <p:spPr/>
        <p:txBody>
          <a:bodyPr/>
          <a:lstStyle/>
          <a:p>
            <a:fld id="{1DE3E83B-480B-4E72-9BC9-7A8D5CC419D3}"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E3E83B-480B-4E72-9BC9-7A8D5CC419D3}"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E3E83B-480B-4E72-9BC9-7A8D5CC419D3}"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E3E83B-480B-4E72-9BC9-7A8D5CC419D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p>
            <a:fld id="{0C35747E-4F4A-4298-BBC2-C636EA3E796F}" type="datetime1">
              <a:rPr lang="fr-FR" smtClean="0"/>
              <a:pPr/>
              <a:t>18/11/2020</a:t>
            </a:fld>
            <a:endParaRPr lang="fr-CA"/>
          </a:p>
        </p:txBody>
      </p:sp>
      <p:sp>
        <p:nvSpPr>
          <p:cNvPr id="5" name="Espace réservé du pied de page 4"/>
          <p:cNvSpPr>
            <a:spLocks noGrp="1"/>
          </p:cNvSpPr>
          <p:nvPr>
            <p:ph type="ftr" sz="quarter" idx="11"/>
          </p:nvPr>
        </p:nvSpPr>
        <p:spPr/>
        <p:txBody>
          <a:bodyPr/>
          <a:lstStyle/>
          <a:p>
            <a:r>
              <a:rPr lang="en-US" dirty="0"/>
              <a:t>Copyright 2020 Presentation College, SF, Library</a:t>
            </a:r>
            <a:endParaRPr lang="fr-CA" dirty="0"/>
          </a:p>
        </p:txBody>
      </p:sp>
      <p:sp>
        <p:nvSpPr>
          <p:cNvPr id="6" name="Espace réservé du numéro de diapositive 5"/>
          <p:cNvSpPr>
            <a:spLocks noGrp="1"/>
          </p:cNvSpPr>
          <p:nvPr>
            <p:ph type="sldNum" sz="quarter" idx="12"/>
          </p:nvPr>
        </p:nvSpPr>
        <p:spPr/>
        <p:txBody>
          <a:bodyPr/>
          <a:lstStyle/>
          <a:p>
            <a:fld id="{72A222A8-A599-4E55-973A-60A868F0A293}" type="slidenum">
              <a:rPr lang="fr-CA" smtClean="0"/>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p>
            <a:fld id="{7678687C-FF43-4422-BF28-4978D39E0D89}" type="datetime1">
              <a:rPr lang="fr-FR" smtClean="0"/>
              <a:pPr/>
              <a:t>18/11/2020</a:t>
            </a:fld>
            <a:endParaRPr lang="fr-CA"/>
          </a:p>
        </p:txBody>
      </p:sp>
      <p:sp>
        <p:nvSpPr>
          <p:cNvPr id="5" name="Espace réservé du pied de page 4"/>
          <p:cNvSpPr>
            <a:spLocks noGrp="1"/>
          </p:cNvSpPr>
          <p:nvPr>
            <p:ph type="ftr" sz="quarter" idx="11"/>
          </p:nvPr>
        </p:nvSpPr>
        <p:spPr/>
        <p:txBody>
          <a:bodyPr/>
          <a:lstStyle/>
          <a:p>
            <a:r>
              <a:rPr lang="en-US" dirty="0"/>
              <a:t>Copyright 2020 Presentation College, SF, Library</a:t>
            </a:r>
            <a:endParaRPr lang="fr-CA" dirty="0"/>
          </a:p>
        </p:txBody>
      </p:sp>
      <p:sp>
        <p:nvSpPr>
          <p:cNvPr id="6" name="Espace réservé du numéro de diapositive 5"/>
          <p:cNvSpPr>
            <a:spLocks noGrp="1"/>
          </p:cNvSpPr>
          <p:nvPr>
            <p:ph type="sldNum" sz="quarter" idx="12"/>
          </p:nvPr>
        </p:nvSpPr>
        <p:spPr/>
        <p:txBody>
          <a:bodyPr/>
          <a:lstStyle/>
          <a:p>
            <a:fld id="{72A222A8-A599-4E55-973A-60A868F0A293}" type="slidenum">
              <a:rPr lang="fr-CA" smtClean="0"/>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p>
            <a:fld id="{75FD7145-3015-423B-BED5-2B8CD1F54806}" type="datetime1">
              <a:rPr lang="fr-FR" smtClean="0"/>
              <a:pPr/>
              <a:t>18/11/2020</a:t>
            </a:fld>
            <a:endParaRPr lang="fr-CA"/>
          </a:p>
        </p:txBody>
      </p:sp>
      <p:sp>
        <p:nvSpPr>
          <p:cNvPr id="5" name="Espace réservé du pied de page 4"/>
          <p:cNvSpPr>
            <a:spLocks noGrp="1"/>
          </p:cNvSpPr>
          <p:nvPr>
            <p:ph type="ftr" sz="quarter" idx="11"/>
          </p:nvPr>
        </p:nvSpPr>
        <p:spPr/>
        <p:txBody>
          <a:bodyPr/>
          <a:lstStyle/>
          <a:p>
            <a:r>
              <a:rPr lang="en-US" dirty="0"/>
              <a:t>Copyright 2020 Presentation College, SF, Library</a:t>
            </a:r>
            <a:endParaRPr lang="fr-CA" dirty="0"/>
          </a:p>
        </p:txBody>
      </p:sp>
      <p:sp>
        <p:nvSpPr>
          <p:cNvPr id="6" name="Espace réservé du numéro de diapositive 5"/>
          <p:cNvSpPr>
            <a:spLocks noGrp="1"/>
          </p:cNvSpPr>
          <p:nvPr>
            <p:ph type="sldNum" sz="quarter" idx="12"/>
          </p:nvPr>
        </p:nvSpPr>
        <p:spPr/>
        <p:txBody>
          <a:bodyPr/>
          <a:lstStyle/>
          <a:p>
            <a:fld id="{72A222A8-A599-4E55-973A-60A868F0A293}" type="slidenum">
              <a:rPr lang="fr-CA" smtClean="0"/>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p>
            <a:fld id="{C51E715B-9692-42E1-A392-99DB0A57BBAB}" type="datetime1">
              <a:rPr lang="fr-FR" smtClean="0"/>
              <a:pPr/>
              <a:t>18/11/2020</a:t>
            </a:fld>
            <a:endParaRPr lang="fr-CA"/>
          </a:p>
        </p:txBody>
      </p:sp>
      <p:sp>
        <p:nvSpPr>
          <p:cNvPr id="5" name="Espace réservé du pied de page 4"/>
          <p:cNvSpPr>
            <a:spLocks noGrp="1"/>
          </p:cNvSpPr>
          <p:nvPr>
            <p:ph type="ftr" sz="quarter" idx="11"/>
          </p:nvPr>
        </p:nvSpPr>
        <p:spPr/>
        <p:txBody>
          <a:bodyPr/>
          <a:lstStyle/>
          <a:p>
            <a:r>
              <a:rPr lang="en-US" dirty="0"/>
              <a:t>Copyright 2020 Presentation College, SF, Library</a:t>
            </a:r>
            <a:endParaRPr lang="fr-CA" dirty="0"/>
          </a:p>
        </p:txBody>
      </p:sp>
      <p:sp>
        <p:nvSpPr>
          <p:cNvPr id="6" name="Espace réservé du numéro de diapositive 5"/>
          <p:cNvSpPr>
            <a:spLocks noGrp="1"/>
          </p:cNvSpPr>
          <p:nvPr>
            <p:ph type="sldNum" sz="quarter" idx="12"/>
          </p:nvPr>
        </p:nvSpPr>
        <p:spPr/>
        <p:txBody>
          <a:bodyPr/>
          <a:lstStyle/>
          <a:p>
            <a:fld id="{72A222A8-A599-4E55-973A-60A868F0A293}" type="slidenum">
              <a:rPr lang="fr-CA" smtClean="0"/>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p>
            <a:fld id="{CCA337F9-BA11-4472-AB39-479C3166E716}" type="datetime1">
              <a:rPr lang="fr-FR" smtClean="0"/>
              <a:pPr/>
              <a:t>18/11/2020</a:t>
            </a:fld>
            <a:endParaRPr lang="fr-CA"/>
          </a:p>
        </p:txBody>
      </p:sp>
      <p:sp>
        <p:nvSpPr>
          <p:cNvPr id="5" name="Espace réservé du pied de page 4"/>
          <p:cNvSpPr>
            <a:spLocks noGrp="1"/>
          </p:cNvSpPr>
          <p:nvPr>
            <p:ph type="ftr" sz="quarter" idx="11"/>
          </p:nvPr>
        </p:nvSpPr>
        <p:spPr/>
        <p:txBody>
          <a:bodyPr/>
          <a:lstStyle/>
          <a:p>
            <a:r>
              <a:rPr lang="en-US" dirty="0"/>
              <a:t>Copyright 2020 Presentation College, SF, Library</a:t>
            </a:r>
            <a:endParaRPr lang="fr-CA" dirty="0"/>
          </a:p>
        </p:txBody>
      </p:sp>
      <p:sp>
        <p:nvSpPr>
          <p:cNvPr id="6" name="Espace réservé du numéro de diapositive 5"/>
          <p:cNvSpPr>
            <a:spLocks noGrp="1"/>
          </p:cNvSpPr>
          <p:nvPr>
            <p:ph type="sldNum" sz="quarter" idx="12"/>
          </p:nvPr>
        </p:nvSpPr>
        <p:spPr/>
        <p:txBody>
          <a:bodyPr/>
          <a:lstStyle/>
          <a:p>
            <a:fld id="{72A222A8-A599-4E55-973A-60A868F0A293}" type="slidenum">
              <a:rPr lang="fr-CA" smtClean="0"/>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4"/>
          <p:cNvSpPr>
            <a:spLocks noGrp="1"/>
          </p:cNvSpPr>
          <p:nvPr>
            <p:ph type="dt" sz="half" idx="10"/>
          </p:nvPr>
        </p:nvSpPr>
        <p:spPr/>
        <p:txBody>
          <a:bodyPr/>
          <a:lstStyle/>
          <a:p>
            <a:fld id="{800F0DD4-0F02-4FCC-B22D-83B995B6C8EA}" type="datetime1">
              <a:rPr lang="fr-FR" smtClean="0"/>
              <a:pPr/>
              <a:t>18/11/2020</a:t>
            </a:fld>
            <a:endParaRPr lang="fr-CA"/>
          </a:p>
        </p:txBody>
      </p:sp>
      <p:sp>
        <p:nvSpPr>
          <p:cNvPr id="6" name="Espace réservé du pied de page 5"/>
          <p:cNvSpPr>
            <a:spLocks noGrp="1"/>
          </p:cNvSpPr>
          <p:nvPr>
            <p:ph type="ftr" sz="quarter" idx="11"/>
          </p:nvPr>
        </p:nvSpPr>
        <p:spPr/>
        <p:txBody>
          <a:bodyPr/>
          <a:lstStyle/>
          <a:p>
            <a:r>
              <a:rPr lang="en-US" dirty="0"/>
              <a:t>Copyright 2020 Presentation College, SF, Library</a:t>
            </a:r>
            <a:endParaRPr lang="fr-CA" dirty="0"/>
          </a:p>
        </p:txBody>
      </p:sp>
      <p:sp>
        <p:nvSpPr>
          <p:cNvPr id="7" name="Espace réservé du numéro de diapositive 6"/>
          <p:cNvSpPr>
            <a:spLocks noGrp="1"/>
          </p:cNvSpPr>
          <p:nvPr>
            <p:ph type="sldNum" sz="quarter" idx="12"/>
          </p:nvPr>
        </p:nvSpPr>
        <p:spPr/>
        <p:txBody>
          <a:bodyPr/>
          <a:lstStyle/>
          <a:p>
            <a:fld id="{72A222A8-A599-4E55-973A-60A868F0A293}" type="slidenum">
              <a:rPr lang="fr-CA" smtClean="0"/>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6"/>
          <p:cNvSpPr>
            <a:spLocks noGrp="1"/>
          </p:cNvSpPr>
          <p:nvPr>
            <p:ph type="dt" sz="half" idx="10"/>
          </p:nvPr>
        </p:nvSpPr>
        <p:spPr/>
        <p:txBody>
          <a:bodyPr/>
          <a:lstStyle/>
          <a:p>
            <a:fld id="{562B668F-207C-40E8-8C52-C637AF754E61}" type="datetime1">
              <a:rPr lang="fr-FR" smtClean="0"/>
              <a:pPr/>
              <a:t>18/11/2020</a:t>
            </a:fld>
            <a:endParaRPr lang="fr-CA"/>
          </a:p>
        </p:txBody>
      </p:sp>
      <p:sp>
        <p:nvSpPr>
          <p:cNvPr id="8" name="Espace réservé du pied de page 7"/>
          <p:cNvSpPr>
            <a:spLocks noGrp="1"/>
          </p:cNvSpPr>
          <p:nvPr>
            <p:ph type="ftr" sz="quarter" idx="11"/>
          </p:nvPr>
        </p:nvSpPr>
        <p:spPr/>
        <p:txBody>
          <a:bodyPr/>
          <a:lstStyle/>
          <a:p>
            <a:r>
              <a:rPr lang="en-US" dirty="0"/>
              <a:t>Copyright 2020 Presentation College, SF, Library</a:t>
            </a:r>
            <a:endParaRPr lang="fr-CA" dirty="0"/>
          </a:p>
        </p:txBody>
      </p:sp>
      <p:sp>
        <p:nvSpPr>
          <p:cNvPr id="9" name="Espace réservé du numéro de diapositive 8"/>
          <p:cNvSpPr>
            <a:spLocks noGrp="1"/>
          </p:cNvSpPr>
          <p:nvPr>
            <p:ph type="sldNum" sz="quarter" idx="12"/>
          </p:nvPr>
        </p:nvSpPr>
        <p:spPr/>
        <p:txBody>
          <a:bodyPr/>
          <a:lstStyle/>
          <a:p>
            <a:fld id="{72A222A8-A599-4E55-973A-60A868F0A293}" type="slidenum">
              <a:rPr lang="fr-CA" smtClean="0"/>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2"/>
          <p:cNvSpPr>
            <a:spLocks noGrp="1"/>
          </p:cNvSpPr>
          <p:nvPr>
            <p:ph type="dt" sz="half" idx="10"/>
          </p:nvPr>
        </p:nvSpPr>
        <p:spPr/>
        <p:txBody>
          <a:bodyPr/>
          <a:lstStyle/>
          <a:p>
            <a:fld id="{46166359-95B2-4636-B419-0FF9CD52218F}" type="datetime1">
              <a:rPr lang="fr-FR" smtClean="0"/>
              <a:pPr/>
              <a:t>18/11/2020</a:t>
            </a:fld>
            <a:endParaRPr lang="fr-CA"/>
          </a:p>
        </p:txBody>
      </p:sp>
      <p:sp>
        <p:nvSpPr>
          <p:cNvPr id="4" name="Espace réservé du pied de page 3"/>
          <p:cNvSpPr>
            <a:spLocks noGrp="1"/>
          </p:cNvSpPr>
          <p:nvPr>
            <p:ph type="ftr" sz="quarter" idx="11"/>
          </p:nvPr>
        </p:nvSpPr>
        <p:spPr/>
        <p:txBody>
          <a:bodyPr/>
          <a:lstStyle/>
          <a:p>
            <a:r>
              <a:rPr lang="en-US" dirty="0"/>
              <a:t>Copyright 2020 Presentation College, SF, Library</a:t>
            </a:r>
            <a:endParaRPr lang="fr-CA" dirty="0"/>
          </a:p>
        </p:txBody>
      </p:sp>
      <p:sp>
        <p:nvSpPr>
          <p:cNvPr id="5" name="Espace réservé du numéro de diapositive 4"/>
          <p:cNvSpPr>
            <a:spLocks noGrp="1"/>
          </p:cNvSpPr>
          <p:nvPr>
            <p:ph type="sldNum" sz="quarter" idx="12"/>
          </p:nvPr>
        </p:nvSpPr>
        <p:spPr/>
        <p:txBody>
          <a:bodyPr/>
          <a:lstStyle/>
          <a:p>
            <a:fld id="{72A222A8-A599-4E55-973A-60A868F0A293}" type="slidenum">
              <a:rPr lang="fr-CA" smtClean="0"/>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ADEF44C-D692-47FB-83B1-930273D0CCCA}" type="datetime1">
              <a:rPr lang="fr-FR" smtClean="0"/>
              <a:pPr/>
              <a:t>18/11/2020</a:t>
            </a:fld>
            <a:endParaRPr lang="fr-CA"/>
          </a:p>
        </p:txBody>
      </p:sp>
      <p:sp>
        <p:nvSpPr>
          <p:cNvPr id="3" name="Espace réservé du pied de page 2"/>
          <p:cNvSpPr>
            <a:spLocks noGrp="1"/>
          </p:cNvSpPr>
          <p:nvPr>
            <p:ph type="ftr" sz="quarter" idx="11"/>
          </p:nvPr>
        </p:nvSpPr>
        <p:spPr/>
        <p:txBody>
          <a:bodyPr/>
          <a:lstStyle/>
          <a:p>
            <a:r>
              <a:rPr lang="en-US" dirty="0"/>
              <a:t>Copyright 2020 Presentation College, SF, Library</a:t>
            </a:r>
            <a:endParaRPr lang="fr-CA" dirty="0"/>
          </a:p>
        </p:txBody>
      </p:sp>
      <p:sp>
        <p:nvSpPr>
          <p:cNvPr id="4" name="Espace réservé du numéro de diapositive 3"/>
          <p:cNvSpPr>
            <a:spLocks noGrp="1"/>
          </p:cNvSpPr>
          <p:nvPr>
            <p:ph type="sldNum" sz="quarter" idx="12"/>
          </p:nvPr>
        </p:nvSpPr>
        <p:spPr/>
        <p:txBody>
          <a:bodyPr/>
          <a:lstStyle/>
          <a:p>
            <a:fld id="{72A222A8-A599-4E55-973A-60A868F0A293}" type="slidenum">
              <a:rPr lang="fr-CA" smtClean="0"/>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4"/>
          <p:cNvSpPr>
            <a:spLocks noGrp="1"/>
          </p:cNvSpPr>
          <p:nvPr>
            <p:ph type="dt" sz="half" idx="10"/>
          </p:nvPr>
        </p:nvSpPr>
        <p:spPr/>
        <p:txBody>
          <a:bodyPr/>
          <a:lstStyle/>
          <a:p>
            <a:fld id="{7691BC59-DAD3-45BD-87D5-A40E0A65E0A7}" type="datetime1">
              <a:rPr lang="fr-FR" smtClean="0"/>
              <a:pPr/>
              <a:t>18/11/2020</a:t>
            </a:fld>
            <a:endParaRPr lang="fr-CA"/>
          </a:p>
        </p:txBody>
      </p:sp>
      <p:sp>
        <p:nvSpPr>
          <p:cNvPr id="6" name="Espace réservé du pied de page 5"/>
          <p:cNvSpPr>
            <a:spLocks noGrp="1"/>
          </p:cNvSpPr>
          <p:nvPr>
            <p:ph type="ftr" sz="quarter" idx="11"/>
          </p:nvPr>
        </p:nvSpPr>
        <p:spPr/>
        <p:txBody>
          <a:bodyPr/>
          <a:lstStyle/>
          <a:p>
            <a:r>
              <a:rPr lang="en-US" dirty="0"/>
              <a:t>Copyright 2020 Presentation College, SF, Library</a:t>
            </a:r>
            <a:endParaRPr lang="fr-CA" dirty="0"/>
          </a:p>
        </p:txBody>
      </p:sp>
      <p:sp>
        <p:nvSpPr>
          <p:cNvPr id="7" name="Espace réservé du numéro de diapositive 6"/>
          <p:cNvSpPr>
            <a:spLocks noGrp="1"/>
          </p:cNvSpPr>
          <p:nvPr>
            <p:ph type="sldNum" sz="quarter" idx="12"/>
          </p:nvPr>
        </p:nvSpPr>
        <p:spPr/>
        <p:txBody>
          <a:bodyPr/>
          <a:lstStyle/>
          <a:p>
            <a:fld id="{72A222A8-A599-4E55-973A-60A868F0A293}" type="slidenum">
              <a:rPr lang="fr-CA" smtClean="0"/>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4"/>
          <p:cNvSpPr>
            <a:spLocks noGrp="1"/>
          </p:cNvSpPr>
          <p:nvPr>
            <p:ph type="dt" sz="half" idx="10"/>
          </p:nvPr>
        </p:nvSpPr>
        <p:spPr/>
        <p:txBody>
          <a:bodyPr/>
          <a:lstStyle/>
          <a:p>
            <a:fld id="{C304E389-DE69-4E6A-A093-9312B7E61E6E}" type="datetime1">
              <a:rPr lang="fr-FR" smtClean="0"/>
              <a:pPr/>
              <a:t>18/11/2020</a:t>
            </a:fld>
            <a:endParaRPr lang="fr-CA"/>
          </a:p>
        </p:txBody>
      </p:sp>
      <p:sp>
        <p:nvSpPr>
          <p:cNvPr id="6" name="Espace réservé du pied de page 5"/>
          <p:cNvSpPr>
            <a:spLocks noGrp="1"/>
          </p:cNvSpPr>
          <p:nvPr>
            <p:ph type="ftr" sz="quarter" idx="11"/>
          </p:nvPr>
        </p:nvSpPr>
        <p:spPr/>
        <p:txBody>
          <a:bodyPr/>
          <a:lstStyle/>
          <a:p>
            <a:r>
              <a:rPr lang="en-US" dirty="0"/>
              <a:t>Copyright 2020 Presentation College, SF, Library</a:t>
            </a:r>
            <a:endParaRPr lang="fr-CA" dirty="0"/>
          </a:p>
        </p:txBody>
      </p:sp>
      <p:sp>
        <p:nvSpPr>
          <p:cNvPr id="7" name="Espace réservé du numéro de diapositive 6"/>
          <p:cNvSpPr>
            <a:spLocks noGrp="1"/>
          </p:cNvSpPr>
          <p:nvPr>
            <p:ph type="sldNum" sz="quarter" idx="12"/>
          </p:nvPr>
        </p:nvSpPr>
        <p:spPr/>
        <p:txBody>
          <a:bodyPr/>
          <a:lstStyle/>
          <a:p>
            <a:fld id="{72A222A8-A599-4E55-973A-60A868F0A293}" type="slidenum">
              <a:rPr lang="fr-CA" smtClean="0"/>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2F263-3E9C-40D3-8E71-D9554F473380}" type="datetime1">
              <a:rPr lang="fr-FR" smtClean="0"/>
              <a:pPr/>
              <a:t>18/11/2020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2020 Presentation College, SF, Library</a:t>
            </a:r>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222A8-A599-4E55-973A-60A868F0A293}" type="slidenum">
              <a:rPr lang="fr-CA" smtClean="0"/>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hyperlink" Target="http://www.nalis.gov.tt/"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alis.gov.tt/"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28860" y="274638"/>
            <a:ext cx="6257940" cy="639762"/>
          </a:xfrm>
        </p:spPr>
        <p:txBody>
          <a:bodyPr>
            <a:noAutofit/>
          </a:bodyPr>
          <a:lstStyle/>
          <a:p>
            <a:r>
              <a:rPr lang="en-US" sz="2000">
                <a:latin typeface="Copperplate Gothic Bold" pitchFamily="34" charset="0"/>
              </a:rPr>
              <a:t>Presentation College (San F’do) Library</a:t>
            </a:r>
          </a:p>
        </p:txBody>
      </p:sp>
      <p:sp>
        <p:nvSpPr>
          <p:cNvPr id="3" name="Espace réservé du contenu 2"/>
          <p:cNvSpPr>
            <a:spLocks noGrp="1"/>
          </p:cNvSpPr>
          <p:nvPr>
            <p:ph idx="1"/>
          </p:nvPr>
        </p:nvSpPr>
        <p:spPr>
          <a:xfrm>
            <a:off x="1676400" y="2971800"/>
            <a:ext cx="4953000" cy="3200400"/>
          </a:xfrm>
        </p:spPr>
        <p:txBody>
          <a:bodyPr/>
          <a:lstStyle/>
          <a:p>
            <a:pPr algn="ctr">
              <a:buNone/>
            </a:pPr>
            <a:r>
              <a:rPr lang="en-US" sz="6000" err="1"/>
              <a:t>EBSCOHost</a:t>
            </a:r>
            <a:endParaRPr lang="en-US" sz="6000"/>
          </a:p>
          <a:p>
            <a:pPr algn="ctr">
              <a:buNone/>
            </a:pPr>
            <a:r>
              <a:rPr lang="en-US">
                <a:solidFill>
                  <a:schemeClr val="accent3">
                    <a:lumMod val="50000"/>
                  </a:schemeClr>
                </a:solidFill>
              </a:rPr>
              <a:t>and the </a:t>
            </a:r>
          </a:p>
          <a:p>
            <a:pPr algn="ctr">
              <a:buNone/>
            </a:pPr>
            <a:r>
              <a:rPr lang="en-US">
                <a:solidFill>
                  <a:schemeClr val="accent3">
                    <a:lumMod val="50000"/>
                  </a:schemeClr>
                </a:solidFill>
              </a:rPr>
              <a:t>Presentation College Student</a:t>
            </a:r>
          </a:p>
          <a:p>
            <a:pPr algn="ctr">
              <a:buNone/>
            </a:pPr>
            <a:endParaRPr lang="en-US"/>
          </a:p>
          <a:p>
            <a:pPr>
              <a:buNone/>
            </a:pPr>
            <a:endParaRPr lang="fr-CA">
              <a:solidFill>
                <a:schemeClr val="tx1">
                  <a:lumMod val="65000"/>
                  <a:lumOff val="35000"/>
                </a:schemeClr>
              </a:solidFill>
            </a:endParaRPr>
          </a:p>
        </p:txBody>
      </p:sp>
      <p:pic>
        <p:nvPicPr>
          <p:cNvPr id="4" name="Picture 3" descr="Preslogo.jpg"/>
          <p:cNvPicPr>
            <a:picLocks noChangeAspect="1"/>
          </p:cNvPicPr>
          <p:nvPr/>
        </p:nvPicPr>
        <p:blipFill>
          <a:blip r:embed="rId3">
            <a:lum bright="7000"/>
          </a:blip>
          <a:stretch>
            <a:fillRect/>
          </a:stretch>
        </p:blipFill>
        <p:spPr>
          <a:xfrm>
            <a:off x="7086600" y="3276600"/>
            <a:ext cx="1603903" cy="2126581"/>
          </a:xfrm>
          <a:prstGeom prst="rect">
            <a:avLst/>
          </a:prstGeom>
        </p:spPr>
      </p:pic>
      <p:sp>
        <p:nvSpPr>
          <p:cNvPr id="5" name="Footer Placeholder 4"/>
          <p:cNvSpPr>
            <a:spLocks noGrp="1"/>
          </p:cNvSpPr>
          <p:nvPr>
            <p:ph type="ftr" sz="quarter" idx="11"/>
          </p:nvPr>
        </p:nvSpPr>
        <p:spPr/>
        <p:txBody>
          <a:bodyPr/>
          <a:lstStyle/>
          <a:p>
            <a:r>
              <a:rPr lang="en-US" dirty="0"/>
              <a:t>Copyright 2020 Presentation College, SF, Library</a:t>
            </a:r>
            <a:endParaRPr lang="fr-CA" dirty="0"/>
          </a:p>
        </p:txBody>
      </p:sp>
      <p:pic>
        <p:nvPicPr>
          <p:cNvPr id="2051" name="Picture 3" descr="C:\Users\leslie.regis\Documents\Work stuff to look at\EbscoHost Product Information\EBSCOhost_Schools-PubLibraries_Masthead.png"/>
          <p:cNvPicPr>
            <a:picLocks noChangeAspect="1" noChangeArrowheads="1"/>
          </p:cNvPicPr>
          <p:nvPr/>
        </p:nvPicPr>
        <p:blipFill>
          <a:blip r:embed="rId4"/>
          <a:srcRect/>
          <a:stretch>
            <a:fillRect/>
          </a:stretch>
        </p:blipFill>
        <p:spPr bwMode="auto">
          <a:xfrm>
            <a:off x="609600" y="1126670"/>
            <a:ext cx="7924800" cy="19213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90600" y="274638"/>
            <a:ext cx="7086600" cy="1143000"/>
          </a:xfrm>
        </p:spPr>
        <p:txBody>
          <a:bodyPr>
            <a:normAutofit/>
          </a:bodyPr>
          <a:lstStyle/>
          <a:p>
            <a:r>
              <a:rPr lang="en-US" dirty="0">
                <a:solidFill>
                  <a:schemeClr val="tx2">
                    <a:satMod val="200000"/>
                  </a:schemeClr>
                </a:solidFill>
              </a:rPr>
              <a:t>Basic search: Using AND / OR</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9" name="TextBox 8"/>
          <p:cNvSpPr txBox="1"/>
          <p:nvPr/>
        </p:nvSpPr>
        <p:spPr>
          <a:xfrm>
            <a:off x="685800" y="3657600"/>
            <a:ext cx="7696200" cy="2893100"/>
          </a:xfrm>
          <a:prstGeom prst="rect">
            <a:avLst/>
          </a:prstGeom>
          <a:noFill/>
        </p:spPr>
        <p:txBody>
          <a:bodyPr wrap="square" rtlCol="0">
            <a:spAutoFit/>
          </a:bodyPr>
          <a:lstStyle/>
          <a:p>
            <a:pPr marL="342900" lvl="0" indent="-342900">
              <a:spcBef>
                <a:spcPct val="20000"/>
              </a:spcBef>
              <a:buFont typeface="+mj-lt"/>
              <a:buAutoNum type="arabicPeriod"/>
              <a:defRPr/>
            </a:pPr>
            <a:r>
              <a:rPr lang="en-US" sz="2000" dirty="0">
                <a:solidFill>
                  <a:schemeClr val="tx1">
                    <a:lumMod val="65000"/>
                    <a:lumOff val="35000"/>
                  </a:schemeClr>
                </a:solidFill>
              </a:rPr>
              <a:t>Use AND between two (or more) keywords or phrases to search for articles containing both terms. </a:t>
            </a:r>
          </a:p>
          <a:p>
            <a:pPr marL="800100" lvl="1" indent="-342900">
              <a:spcBef>
                <a:spcPct val="20000"/>
              </a:spcBef>
              <a:defRPr/>
            </a:pPr>
            <a:r>
              <a:rPr lang="en-US" sz="2000" dirty="0">
                <a:solidFill>
                  <a:schemeClr val="tx1">
                    <a:lumMod val="65000"/>
                    <a:lumOff val="35000"/>
                  </a:schemeClr>
                </a:solidFill>
              </a:rPr>
              <a:t>e.g.; Internet AND addiction; Internet AND addiction AND teenager; “Internet addiction” AND teenager; .</a:t>
            </a:r>
          </a:p>
          <a:p>
            <a:pPr marL="342900" lvl="0" indent="-342900">
              <a:spcBef>
                <a:spcPct val="20000"/>
              </a:spcBef>
              <a:buFont typeface="+mj-lt"/>
              <a:buAutoNum type="arabicPeriod"/>
              <a:defRPr/>
            </a:pPr>
            <a:endParaRPr lang="en-US" sz="500" dirty="0">
              <a:solidFill>
                <a:schemeClr val="tx1">
                  <a:lumMod val="65000"/>
                  <a:lumOff val="35000"/>
                </a:schemeClr>
              </a:solidFill>
            </a:endParaRPr>
          </a:p>
          <a:p>
            <a:pPr marL="342900" lvl="0" indent="-342900">
              <a:spcBef>
                <a:spcPct val="20000"/>
              </a:spcBef>
              <a:buFont typeface="+mj-lt"/>
              <a:buAutoNum type="arabicPeriod"/>
              <a:defRPr/>
            </a:pPr>
            <a:r>
              <a:rPr lang="en-US" sz="2000" dirty="0">
                <a:solidFill>
                  <a:schemeClr val="tx1">
                    <a:lumMod val="65000"/>
                    <a:lumOff val="35000"/>
                  </a:schemeClr>
                </a:solidFill>
              </a:rPr>
              <a:t>Use OR between keywords to search for articles containing either term </a:t>
            </a:r>
          </a:p>
          <a:p>
            <a:pPr marL="800100" lvl="1" indent="-342900">
              <a:spcBef>
                <a:spcPct val="20000"/>
              </a:spcBef>
              <a:defRPr/>
            </a:pPr>
            <a:r>
              <a:rPr lang="en-US" sz="2000" dirty="0">
                <a:solidFill>
                  <a:schemeClr val="tx1">
                    <a:lumMod val="65000"/>
                    <a:lumOff val="35000"/>
                  </a:schemeClr>
                </a:solidFill>
              </a:rPr>
              <a:t>e.g.; Internet addiction AND (teenager OR adolescent).</a:t>
            </a:r>
          </a:p>
          <a:p>
            <a:pPr marL="342900" lvl="0" indent="-342900">
              <a:spcBef>
                <a:spcPct val="20000"/>
              </a:spcBef>
              <a:buFont typeface="+mj-lt"/>
              <a:buAutoNum type="arabicPeriod"/>
              <a:defRPr/>
            </a:pPr>
            <a:endParaRPr lang="en-US" sz="2000" dirty="0">
              <a:solidFill>
                <a:schemeClr val="tx1">
                  <a:lumMod val="65000"/>
                  <a:lumOff val="35000"/>
                </a:schemeClr>
              </a:solidFill>
            </a:endParaRPr>
          </a:p>
        </p:txBody>
      </p:sp>
      <p:pic>
        <p:nvPicPr>
          <p:cNvPr id="6" name="Picture 2"/>
          <p:cNvPicPr>
            <a:picLocks noChangeAspect="1" noChangeArrowheads="1"/>
          </p:cNvPicPr>
          <p:nvPr/>
        </p:nvPicPr>
        <p:blipFill>
          <a:blip r:embed="rId4"/>
          <a:srcRect t="6599" b="69643"/>
          <a:stretch>
            <a:fillRect/>
          </a:stretch>
        </p:blipFill>
        <p:spPr bwMode="auto">
          <a:xfrm>
            <a:off x="762000" y="1600200"/>
            <a:ext cx="7530353" cy="1600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295400" y="304800"/>
            <a:ext cx="6705600" cy="960438"/>
          </a:xfrm>
        </p:spPr>
        <p:txBody>
          <a:bodyPr>
            <a:noAutofit/>
          </a:bodyPr>
          <a:lstStyle/>
          <a:p>
            <a:pPr algn="l"/>
            <a:r>
              <a:rPr lang="en-US" sz="3600" dirty="0">
                <a:solidFill>
                  <a:schemeClr val="tx2">
                    <a:satMod val="200000"/>
                  </a:schemeClr>
                </a:solidFill>
              </a:rPr>
              <a:t>Results List</a:t>
            </a:r>
            <a:r>
              <a:rPr lang="en-US" sz="3200" dirty="0">
                <a:solidFill>
                  <a:schemeClr val="tx2">
                    <a:satMod val="200000"/>
                  </a:schemeClr>
                </a:solidFill>
              </a:rPr>
              <a:t>: numbers of docs retrieved </a:t>
            </a:r>
            <a:endParaRPr lang="fr-CA" sz="3200"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7010400" y="1295400"/>
            <a:ext cx="1600200" cy="4648200"/>
          </a:xfrm>
          <a:prstGeom prst="rect">
            <a:avLst/>
          </a:prstGeom>
          <a:solidFill>
            <a:schemeClr val="accent1"/>
          </a:solidFill>
        </p:spPr>
        <p:txBody>
          <a:bodyPr vert="horz" lIns="91440" tIns="45720" rIns="91440" bIns="45720" rtlCol="0">
            <a:normAutofit/>
          </a:bodyPr>
          <a:lstStyle/>
          <a:p>
            <a:r>
              <a:rPr lang="en-US" dirty="0"/>
              <a:t>The total number of document s retrieved are displayed at the top. </a:t>
            </a:r>
          </a:p>
          <a:p>
            <a:endParaRPr lang="en-US" dirty="0"/>
          </a:p>
          <a:p>
            <a:r>
              <a:rPr lang="en-US" dirty="0"/>
              <a:t>By default 10 search results per page are displayed.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7" name="Picture 3"/>
          <p:cNvPicPr>
            <a:picLocks noChangeAspect="1" noChangeArrowheads="1"/>
          </p:cNvPicPr>
          <p:nvPr/>
        </p:nvPicPr>
        <p:blipFill>
          <a:blip r:embed="rId4"/>
          <a:srcRect t="11594" r="9565"/>
          <a:stretch>
            <a:fillRect/>
          </a:stretch>
        </p:blipFill>
        <p:spPr bwMode="auto">
          <a:xfrm>
            <a:off x="457200" y="1219200"/>
            <a:ext cx="6324600" cy="5029200"/>
          </a:xfrm>
          <a:prstGeom prst="rect">
            <a:avLst/>
          </a:prstGeom>
          <a:noFill/>
          <a:ln w="9525">
            <a:noFill/>
            <a:miter lim="800000"/>
            <a:headEnd/>
            <a:tailEnd/>
          </a:ln>
          <a:effectLst/>
        </p:spPr>
      </p:pic>
      <p:cxnSp>
        <p:nvCxnSpPr>
          <p:cNvPr id="10" name="Straight Arrow Connector 9"/>
          <p:cNvCxnSpPr/>
          <p:nvPr/>
        </p:nvCxnSpPr>
        <p:spPr>
          <a:xfrm rot="10800000" flipV="1">
            <a:off x="3352800" y="1600200"/>
            <a:ext cx="3810000" cy="76200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28860" y="274638"/>
            <a:ext cx="4352940" cy="1143000"/>
          </a:xfrm>
        </p:spPr>
        <p:txBody>
          <a:bodyPr>
            <a:normAutofit/>
          </a:bodyPr>
          <a:lstStyle/>
          <a:p>
            <a:pPr algn="l"/>
            <a:r>
              <a:rPr lang="en-US" dirty="0">
                <a:solidFill>
                  <a:schemeClr val="tx2">
                    <a:satMod val="200000"/>
                  </a:schemeClr>
                </a:solidFill>
              </a:rPr>
              <a:t>Results List: pages</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7010400" y="1295400"/>
            <a:ext cx="1600200" cy="4648200"/>
          </a:xfrm>
          <a:prstGeom prst="rect">
            <a:avLst/>
          </a:prstGeom>
          <a:solidFill>
            <a:schemeClr val="accent1"/>
          </a:solidFill>
        </p:spPr>
        <p:txBody>
          <a:bodyPr vert="horz" lIns="91440" tIns="45720" rIns="91440" bIns="45720" rtlCol="0">
            <a:normAutofit/>
          </a:bodyPr>
          <a:lstStyle/>
          <a:p>
            <a:r>
              <a:rPr lang="en-US" sz="2000" dirty="0"/>
              <a:t>If there is more than one page of search results, you will see additional page numbers at the bottom. </a:t>
            </a:r>
          </a:p>
          <a:p>
            <a:endParaRPr lang="en-US" dirty="0"/>
          </a:p>
          <a:p>
            <a:endParaRPr lang="en-US" dirty="0"/>
          </a:p>
          <a:p>
            <a:endParaRPr lang="en-US" dirty="0"/>
          </a:p>
          <a:p>
            <a:endParaRPr lang="en-US" dirty="0"/>
          </a:p>
        </p:txBody>
      </p:sp>
      <p:pic>
        <p:nvPicPr>
          <p:cNvPr id="2050" name="Picture 2"/>
          <p:cNvPicPr>
            <a:picLocks noChangeAspect="1" noChangeArrowheads="1"/>
          </p:cNvPicPr>
          <p:nvPr/>
        </p:nvPicPr>
        <p:blipFill>
          <a:blip r:embed="rId4"/>
          <a:srcRect t="35276" r="13804" b="6442"/>
          <a:stretch>
            <a:fillRect/>
          </a:stretch>
        </p:blipFill>
        <p:spPr bwMode="auto">
          <a:xfrm>
            <a:off x="533400" y="1371600"/>
            <a:ext cx="6339138" cy="3429000"/>
          </a:xfrm>
          <a:prstGeom prst="rect">
            <a:avLst/>
          </a:prstGeom>
          <a:noFill/>
          <a:ln w="9525">
            <a:noFill/>
            <a:miter lim="800000"/>
            <a:headEnd/>
            <a:tailEnd/>
          </a:ln>
          <a:effectLst/>
        </p:spPr>
      </p:pic>
      <p:cxnSp>
        <p:nvCxnSpPr>
          <p:cNvPr id="10" name="Straight Arrow Connector 9"/>
          <p:cNvCxnSpPr/>
          <p:nvPr/>
        </p:nvCxnSpPr>
        <p:spPr>
          <a:xfrm rot="10800000" flipV="1">
            <a:off x="2971800" y="1600200"/>
            <a:ext cx="4191000" cy="251460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28860" y="274638"/>
            <a:ext cx="4352940" cy="1143000"/>
          </a:xfrm>
        </p:spPr>
        <p:txBody>
          <a:bodyPr>
            <a:normAutofit fontScale="90000"/>
          </a:bodyPr>
          <a:lstStyle/>
          <a:p>
            <a:pPr algn="l"/>
            <a:r>
              <a:rPr lang="en-US" dirty="0">
                <a:solidFill>
                  <a:schemeClr val="tx2">
                    <a:satMod val="200000"/>
                  </a:schemeClr>
                </a:solidFill>
              </a:rPr>
              <a:t>Results List: sorting</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7010400" y="1600200"/>
            <a:ext cx="1600200" cy="4343400"/>
          </a:xfrm>
          <a:prstGeom prst="rect">
            <a:avLst/>
          </a:prstGeom>
          <a:solidFill>
            <a:schemeClr val="accent1"/>
          </a:solidFill>
        </p:spPr>
        <p:txBody>
          <a:bodyPr vert="horz" lIns="91440" tIns="45720" rIns="91440" bIns="45720" rtlCol="0">
            <a:normAutofit/>
          </a:bodyPr>
          <a:lstStyle/>
          <a:p>
            <a:endParaRPr lang="en-US" sz="1100" dirty="0"/>
          </a:p>
          <a:p>
            <a:r>
              <a:rPr lang="en-US" sz="1900" dirty="0"/>
              <a:t>By default, search results are sorted by Relevance.</a:t>
            </a:r>
          </a:p>
          <a:p>
            <a:endParaRPr lang="en-US" sz="1900" dirty="0"/>
          </a:p>
          <a:p>
            <a:r>
              <a:rPr lang="en-US" sz="1900" dirty="0"/>
              <a:t>Pull down the menu and you may also sort the results by newest, oldest, source and author.</a:t>
            </a:r>
          </a:p>
          <a:p>
            <a:endParaRPr lang="en-US" sz="2400" dirty="0"/>
          </a:p>
        </p:txBody>
      </p:sp>
      <p:pic>
        <p:nvPicPr>
          <p:cNvPr id="3075" name="Picture 3"/>
          <p:cNvPicPr>
            <a:picLocks noChangeAspect="1" noChangeArrowheads="1"/>
          </p:cNvPicPr>
          <p:nvPr/>
        </p:nvPicPr>
        <p:blipFill>
          <a:blip r:embed="rId4"/>
          <a:srcRect t="12500" b="9375"/>
          <a:stretch>
            <a:fillRect/>
          </a:stretch>
        </p:blipFill>
        <p:spPr bwMode="auto">
          <a:xfrm>
            <a:off x="762000" y="1600200"/>
            <a:ext cx="6019800" cy="41148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28860" y="274638"/>
            <a:ext cx="4352940" cy="1143000"/>
          </a:xfrm>
        </p:spPr>
        <p:txBody>
          <a:bodyPr>
            <a:normAutofit/>
          </a:bodyPr>
          <a:lstStyle/>
          <a:p>
            <a:pPr algn="l"/>
            <a:r>
              <a:rPr lang="en-US" dirty="0">
                <a:solidFill>
                  <a:schemeClr val="tx2">
                    <a:satMod val="200000"/>
                  </a:schemeClr>
                </a:solidFill>
              </a:rPr>
              <a:t>Results List</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7010400" y="1600200"/>
            <a:ext cx="1600200" cy="4343400"/>
          </a:xfrm>
          <a:prstGeom prst="rect">
            <a:avLst/>
          </a:prstGeom>
          <a:solidFill>
            <a:schemeClr val="accent1"/>
          </a:solidFill>
        </p:spPr>
        <p:txBody>
          <a:bodyPr vert="horz" lIns="91440" tIns="45720" rIns="91440" bIns="45720" rtlCol="0">
            <a:normAutofit fontScale="92500" lnSpcReduction="10000"/>
          </a:bodyPr>
          <a:lstStyle/>
          <a:p>
            <a:endParaRPr lang="en-US" sz="1100" dirty="0"/>
          </a:p>
          <a:p>
            <a:r>
              <a:rPr lang="en-US" sz="1900" dirty="0"/>
              <a:t>Page Options menu allows changes to</a:t>
            </a:r>
          </a:p>
          <a:p>
            <a:pPr marL="228600" indent="-228600">
              <a:buFont typeface="Arial" pitchFamily="34" charset="0"/>
              <a:buChar char="•"/>
            </a:pPr>
            <a:r>
              <a:rPr lang="en-US" sz="1900" dirty="0"/>
              <a:t>the layout of results on the page, </a:t>
            </a:r>
          </a:p>
          <a:p>
            <a:pPr marL="228600" indent="-228600">
              <a:buFont typeface="Arial" pitchFamily="34" charset="0"/>
              <a:buChar char="•"/>
            </a:pPr>
            <a:r>
              <a:rPr lang="en-US" sz="1900" dirty="0"/>
              <a:t>images visibility, </a:t>
            </a:r>
          </a:p>
          <a:p>
            <a:pPr marL="228600" indent="-228600">
              <a:buFont typeface="Arial" pitchFamily="34" charset="0"/>
              <a:buChar char="•"/>
            </a:pPr>
            <a:r>
              <a:rPr lang="en-US" sz="1900" dirty="0"/>
              <a:t>number of results shown per page and </a:t>
            </a:r>
          </a:p>
          <a:p>
            <a:pPr marL="228600" indent="-228600">
              <a:buFont typeface="Arial" pitchFamily="34" charset="0"/>
              <a:buChar char="•"/>
            </a:pPr>
            <a:r>
              <a:rPr lang="en-US" sz="1900" dirty="0"/>
              <a:t>the format of the result.</a:t>
            </a:r>
          </a:p>
          <a:p>
            <a:endParaRPr lang="en-US" sz="1900" dirty="0"/>
          </a:p>
        </p:txBody>
      </p:sp>
      <p:pic>
        <p:nvPicPr>
          <p:cNvPr id="4098" name="Picture 2"/>
          <p:cNvPicPr>
            <a:picLocks noChangeAspect="1" noChangeArrowheads="1"/>
          </p:cNvPicPr>
          <p:nvPr/>
        </p:nvPicPr>
        <p:blipFill>
          <a:blip r:embed="rId4"/>
          <a:srcRect t="13072"/>
          <a:stretch>
            <a:fillRect/>
          </a:stretch>
        </p:blipFill>
        <p:spPr bwMode="auto">
          <a:xfrm>
            <a:off x="533400" y="1447800"/>
            <a:ext cx="6248400" cy="473964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28860" y="274638"/>
            <a:ext cx="4352940" cy="1143000"/>
          </a:xfrm>
        </p:spPr>
        <p:txBody>
          <a:bodyPr>
            <a:normAutofit/>
          </a:bodyPr>
          <a:lstStyle/>
          <a:p>
            <a:pPr algn="l"/>
            <a:r>
              <a:rPr lang="en-US" dirty="0">
                <a:solidFill>
                  <a:schemeClr val="tx2">
                    <a:satMod val="200000"/>
                  </a:schemeClr>
                </a:solidFill>
              </a:rPr>
              <a:t>Results List</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7010400" y="1295400"/>
            <a:ext cx="1600200" cy="4648200"/>
          </a:xfrm>
          <a:prstGeom prst="rect">
            <a:avLst/>
          </a:prstGeom>
          <a:solidFill>
            <a:schemeClr val="accent1"/>
          </a:solidFill>
        </p:spPr>
        <p:txBody>
          <a:bodyPr vert="horz" lIns="91440" tIns="45720" rIns="91440" bIns="45720" rtlCol="0">
            <a:normAutofit fontScale="85000" lnSpcReduction="10000"/>
          </a:bodyPr>
          <a:lstStyle/>
          <a:p>
            <a:r>
              <a:rPr lang="en-US" dirty="0"/>
              <a:t>To the left of each search result you'll see an icon telling you what kind of document it is – </a:t>
            </a:r>
          </a:p>
          <a:p>
            <a:r>
              <a:rPr lang="en-US" dirty="0"/>
              <a:t>article from an academic journal, </a:t>
            </a:r>
          </a:p>
          <a:p>
            <a:r>
              <a:rPr lang="en-US" dirty="0"/>
              <a:t>article from a magazine, conference proceedings, case study, etc. </a:t>
            </a:r>
          </a:p>
          <a:p>
            <a:endParaRPr lang="en-US" dirty="0"/>
          </a:p>
          <a:p>
            <a:r>
              <a:rPr lang="en-US" dirty="0"/>
              <a:t>Beneath each search result is information on how to get the full-text of the article .</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7" name="Picture 3"/>
          <p:cNvPicPr>
            <a:picLocks noChangeAspect="1" noChangeArrowheads="1"/>
          </p:cNvPicPr>
          <p:nvPr/>
        </p:nvPicPr>
        <p:blipFill>
          <a:blip r:embed="rId4"/>
          <a:srcRect t="11594" r="9565"/>
          <a:stretch>
            <a:fillRect/>
          </a:stretch>
        </p:blipFill>
        <p:spPr bwMode="auto">
          <a:xfrm>
            <a:off x="457200" y="1219200"/>
            <a:ext cx="6324600" cy="5029200"/>
          </a:xfrm>
          <a:prstGeom prst="rect">
            <a:avLst/>
          </a:prstGeom>
          <a:noFill/>
          <a:ln w="9525">
            <a:noFill/>
            <a:miter lim="800000"/>
            <a:headEnd/>
            <a:tailEnd/>
          </a:ln>
          <a:effectLst/>
        </p:spPr>
      </p:pic>
      <p:cxnSp>
        <p:nvCxnSpPr>
          <p:cNvPr id="10" name="Straight Arrow Connector 9"/>
          <p:cNvCxnSpPr/>
          <p:nvPr/>
        </p:nvCxnSpPr>
        <p:spPr>
          <a:xfrm rot="10800000" flipV="1">
            <a:off x="2590800" y="1600200"/>
            <a:ext cx="4572000" cy="175260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276600" y="4419600"/>
            <a:ext cx="3810000" cy="60960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28860" y="274638"/>
            <a:ext cx="4352940" cy="1143000"/>
          </a:xfrm>
        </p:spPr>
        <p:txBody>
          <a:bodyPr>
            <a:normAutofit/>
          </a:bodyPr>
          <a:lstStyle/>
          <a:p>
            <a:pPr algn="l"/>
            <a:r>
              <a:rPr lang="en-US" dirty="0">
                <a:solidFill>
                  <a:schemeClr val="tx2">
                    <a:satMod val="200000"/>
                  </a:schemeClr>
                </a:solidFill>
              </a:rPr>
              <a:t>Results List: filters</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pic>
        <p:nvPicPr>
          <p:cNvPr id="6" name="Picture 3"/>
          <p:cNvPicPr>
            <a:picLocks noChangeAspect="1" noChangeArrowheads="1"/>
          </p:cNvPicPr>
          <p:nvPr/>
        </p:nvPicPr>
        <p:blipFill>
          <a:blip r:embed="rId4"/>
          <a:srcRect t="11594" r="9565"/>
          <a:stretch>
            <a:fillRect/>
          </a:stretch>
        </p:blipFill>
        <p:spPr bwMode="auto">
          <a:xfrm>
            <a:off x="1828800" y="1143000"/>
            <a:ext cx="6324600" cy="5029200"/>
          </a:xfrm>
          <a:prstGeom prst="rect">
            <a:avLst/>
          </a:prstGeom>
          <a:noFill/>
          <a:ln w="9525">
            <a:noFill/>
            <a:miter lim="800000"/>
            <a:headEnd/>
            <a:tailEnd/>
          </a:ln>
          <a:effectLst/>
        </p:spPr>
      </p:pic>
      <p:sp>
        <p:nvSpPr>
          <p:cNvPr id="8" name="Espace réservé du contenu 2"/>
          <p:cNvSpPr txBox="1">
            <a:spLocks/>
          </p:cNvSpPr>
          <p:nvPr/>
        </p:nvSpPr>
        <p:spPr>
          <a:xfrm>
            <a:off x="381000" y="1676400"/>
            <a:ext cx="1524000" cy="4495800"/>
          </a:xfrm>
          <a:prstGeom prst="rect">
            <a:avLst/>
          </a:prstGeom>
          <a:solidFill>
            <a:schemeClr val="accent1"/>
          </a:solidFill>
        </p:spPr>
        <p:txBody>
          <a:bodyPr vert="horz" lIns="91440" tIns="45720" rIns="91440" bIns="45720" rtlCol="0">
            <a:noAutofit/>
          </a:bodyPr>
          <a:lstStyle/>
          <a:p>
            <a:r>
              <a:rPr lang="en-US" sz="1400" dirty="0"/>
              <a:t>On the left side of the search results page is a column of options to filter your search results: </a:t>
            </a:r>
          </a:p>
          <a:p>
            <a:pPr marL="228600" indent="-228600">
              <a:buFont typeface="+mj-lt"/>
              <a:buAutoNum type="arabicPeriod"/>
            </a:pPr>
            <a:r>
              <a:rPr lang="en-US" sz="1400" dirty="0"/>
              <a:t>Filter by full-text.</a:t>
            </a:r>
          </a:p>
          <a:p>
            <a:pPr marL="228600" indent="-228600">
              <a:buFont typeface="+mj-lt"/>
              <a:buAutoNum type="arabicPeriod"/>
            </a:pPr>
            <a:r>
              <a:rPr lang="en-US" sz="1400" dirty="0"/>
              <a:t>Filter by a publication date range.</a:t>
            </a:r>
          </a:p>
          <a:p>
            <a:pPr marL="228600" indent="-228600">
              <a:buFont typeface="+mj-lt"/>
              <a:buAutoNum type="arabicPeriod"/>
            </a:pPr>
            <a:r>
              <a:rPr lang="en-US" sz="1400" dirty="0"/>
              <a:t>Filter by scholarly (peer reviewed) </a:t>
            </a:r>
          </a:p>
          <a:p>
            <a:endParaRPr lang="en-US" sz="1400" dirty="0"/>
          </a:p>
          <a:p>
            <a:endParaRPr lang="en-US" sz="1400" dirty="0"/>
          </a:p>
          <a:p>
            <a:r>
              <a:rPr lang="en-US" sz="1400" dirty="0"/>
              <a:t>The title of the article is a link to the Article Information page.</a:t>
            </a:r>
            <a:endParaRPr kumimoji="0" lang="en-US" sz="24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cxnSp>
        <p:nvCxnSpPr>
          <p:cNvPr id="14" name="Straight Arrow Connector 13"/>
          <p:cNvCxnSpPr/>
          <p:nvPr/>
        </p:nvCxnSpPr>
        <p:spPr>
          <a:xfrm flipV="1">
            <a:off x="1600200" y="2743200"/>
            <a:ext cx="3657600" cy="289560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1333500" y="2857500"/>
            <a:ext cx="1371600" cy="99060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90600" y="228600"/>
            <a:ext cx="7010400" cy="868362"/>
          </a:xfrm>
        </p:spPr>
        <p:txBody>
          <a:bodyPr>
            <a:normAutofit/>
          </a:bodyPr>
          <a:lstStyle/>
          <a:p>
            <a:r>
              <a:rPr lang="en-US" dirty="0">
                <a:solidFill>
                  <a:schemeClr val="tx2">
                    <a:satMod val="200000"/>
                  </a:schemeClr>
                </a:solidFill>
              </a:rPr>
              <a:t>Article information</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6705600" y="1295400"/>
            <a:ext cx="1905000" cy="4648200"/>
          </a:xfrm>
          <a:prstGeom prst="rect">
            <a:avLst/>
          </a:prstGeom>
          <a:solidFill>
            <a:schemeClr val="accent1"/>
          </a:solidFill>
        </p:spPr>
        <p:txBody>
          <a:bodyPr vert="horz" lIns="91440" tIns="45720" rIns="91440" bIns="45720" rtlCol="0">
            <a:normAutofit/>
          </a:bodyPr>
          <a:lstStyle/>
          <a:p>
            <a:r>
              <a:rPr lang="en-US" dirty="0"/>
              <a:t>On the Article Information page, you will find:</a:t>
            </a:r>
          </a:p>
          <a:p>
            <a:endParaRPr lang="en-US" dirty="0"/>
          </a:p>
          <a:p>
            <a:pPr marL="228600" indent="-228600">
              <a:buFont typeface="+mj-lt"/>
              <a:buAutoNum type="arabicPeriod"/>
            </a:pPr>
            <a:r>
              <a:rPr lang="en-US" dirty="0"/>
              <a:t>Authors, </a:t>
            </a:r>
          </a:p>
          <a:p>
            <a:pPr marL="228600" indent="-228600">
              <a:buFont typeface="+mj-lt"/>
              <a:buAutoNum type="arabicPeriod"/>
            </a:pPr>
            <a:endParaRPr lang="en-US" dirty="0"/>
          </a:p>
          <a:p>
            <a:pPr marL="228600" indent="-228600">
              <a:buFont typeface="+mj-lt"/>
              <a:buAutoNum type="arabicPeriod"/>
            </a:pPr>
            <a:r>
              <a:rPr lang="en-US" dirty="0"/>
              <a:t>Source   i.e. journal name, </a:t>
            </a:r>
            <a:r>
              <a:rPr lang="en-US" dirty="0" err="1"/>
              <a:t>vol</a:t>
            </a:r>
            <a:r>
              <a:rPr lang="en-US" dirty="0"/>
              <a:t>, date etc.</a:t>
            </a:r>
          </a:p>
          <a:p>
            <a:pPr marL="228600" indent="-228600">
              <a:buFont typeface="+mj-lt"/>
              <a:buAutoNum type="arabicPeriod"/>
            </a:pPr>
            <a:endParaRPr lang="en-US" dirty="0"/>
          </a:p>
          <a:p>
            <a:pPr marL="228600" indent="-228600">
              <a:buFont typeface="+mj-lt"/>
              <a:buAutoNum type="arabicPeriod"/>
            </a:pPr>
            <a:r>
              <a:rPr lang="en-US" dirty="0"/>
              <a:t>Subject terms and keywords</a:t>
            </a:r>
          </a:p>
          <a:p>
            <a:pPr marL="228600" indent="-228600">
              <a:buFont typeface="+mj-lt"/>
              <a:buAutoNum type="arabicPeriod"/>
            </a:pPr>
            <a:endParaRPr lang="en-US" dirty="0"/>
          </a:p>
          <a:p>
            <a:pPr marL="228600" indent="-228600">
              <a:buFont typeface="+mj-lt"/>
              <a:buAutoNum type="arabicPeriod"/>
            </a:pPr>
            <a:r>
              <a:rPr lang="en-US" dirty="0"/>
              <a:t>Abstract etc.</a:t>
            </a:r>
          </a:p>
          <a:p>
            <a:endParaRPr lang="en-US" sz="1400" dirty="0"/>
          </a:p>
          <a:p>
            <a:endParaRPr lang="en-US" sz="1400" dirty="0"/>
          </a:p>
        </p:txBody>
      </p:sp>
      <p:pic>
        <p:nvPicPr>
          <p:cNvPr id="11266" name="Picture 2"/>
          <p:cNvPicPr>
            <a:picLocks noChangeAspect="1" noChangeArrowheads="1"/>
          </p:cNvPicPr>
          <p:nvPr/>
        </p:nvPicPr>
        <p:blipFill>
          <a:blip r:embed="rId4"/>
          <a:srcRect l="23750" t="9375" r="11250"/>
          <a:stretch>
            <a:fillRect/>
          </a:stretch>
        </p:blipFill>
        <p:spPr bwMode="auto">
          <a:xfrm>
            <a:off x="1219200" y="990600"/>
            <a:ext cx="5029200" cy="5049715"/>
          </a:xfrm>
          <a:prstGeom prst="rect">
            <a:avLst/>
          </a:prstGeom>
          <a:noFill/>
          <a:ln w="9525">
            <a:noFill/>
            <a:miter lim="800000"/>
            <a:headEnd/>
            <a:tailEnd/>
          </a:ln>
          <a:effectLst/>
        </p:spPr>
      </p:pic>
      <p:sp>
        <p:nvSpPr>
          <p:cNvPr id="7" name="Rectangle 6"/>
          <p:cNvSpPr/>
          <p:nvPr/>
        </p:nvSpPr>
        <p:spPr>
          <a:xfrm>
            <a:off x="2057400" y="1676400"/>
            <a:ext cx="1676400" cy="381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57400" y="2133600"/>
            <a:ext cx="1828800" cy="5334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52600" y="2895600"/>
            <a:ext cx="2286000" cy="12954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05000" y="4724400"/>
            <a:ext cx="4343400" cy="12192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90600" y="228600"/>
            <a:ext cx="7010400" cy="868362"/>
          </a:xfrm>
        </p:spPr>
        <p:txBody>
          <a:bodyPr>
            <a:normAutofit/>
          </a:bodyPr>
          <a:lstStyle/>
          <a:p>
            <a:pPr algn="l"/>
            <a:r>
              <a:rPr lang="en-US" dirty="0">
                <a:solidFill>
                  <a:schemeClr val="tx2">
                    <a:satMod val="200000"/>
                  </a:schemeClr>
                </a:solidFill>
              </a:rPr>
              <a:t>Article info.: Abstract</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6705600" y="1295400"/>
            <a:ext cx="1905000" cy="4648200"/>
          </a:xfrm>
          <a:prstGeom prst="rect">
            <a:avLst/>
          </a:prstGeom>
          <a:solidFill>
            <a:schemeClr val="accent1"/>
          </a:solidFill>
        </p:spPr>
        <p:txBody>
          <a:bodyPr vert="horz" lIns="91440" tIns="45720" rIns="91440" bIns="45720" rtlCol="0">
            <a:normAutofit/>
          </a:bodyPr>
          <a:lstStyle/>
          <a:p>
            <a:endParaRPr lang="en-US" sz="1400" dirty="0"/>
          </a:p>
          <a:p>
            <a:pPr>
              <a:defRPr/>
            </a:pPr>
            <a:r>
              <a:rPr lang="en-US" sz="2000" dirty="0"/>
              <a:t>Abstract is a summary of the article's content. Read this before you spend too much time trying to locate or read the full-text!</a:t>
            </a:r>
          </a:p>
        </p:txBody>
      </p:sp>
      <p:pic>
        <p:nvPicPr>
          <p:cNvPr id="1028" name="Picture 4"/>
          <p:cNvPicPr>
            <a:picLocks noChangeAspect="1" noChangeArrowheads="1"/>
          </p:cNvPicPr>
          <p:nvPr/>
        </p:nvPicPr>
        <p:blipFill>
          <a:blip r:embed="rId4"/>
          <a:srcRect l="26667" r="10667"/>
          <a:stretch>
            <a:fillRect/>
          </a:stretch>
        </p:blipFill>
        <p:spPr bwMode="auto">
          <a:xfrm>
            <a:off x="990600" y="1143000"/>
            <a:ext cx="5181600" cy="4953000"/>
          </a:xfrm>
          <a:prstGeom prst="rect">
            <a:avLst/>
          </a:prstGeom>
          <a:noFill/>
          <a:ln w="9525">
            <a:noFill/>
            <a:miter lim="800000"/>
            <a:headEnd/>
            <a:tailEnd/>
          </a:ln>
          <a:effectLst/>
        </p:spPr>
      </p:pic>
      <p:sp>
        <p:nvSpPr>
          <p:cNvPr id="7" name="Rectangle 6"/>
          <p:cNvSpPr/>
          <p:nvPr/>
        </p:nvSpPr>
        <p:spPr>
          <a:xfrm>
            <a:off x="1600200" y="3581400"/>
            <a:ext cx="4343400" cy="19812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90600" y="228600"/>
            <a:ext cx="7010400" cy="868362"/>
          </a:xfrm>
        </p:spPr>
        <p:txBody>
          <a:bodyPr>
            <a:normAutofit fontScale="90000"/>
          </a:bodyPr>
          <a:lstStyle/>
          <a:p>
            <a:pPr algn="l"/>
            <a:r>
              <a:rPr lang="en-US" dirty="0">
                <a:solidFill>
                  <a:schemeClr val="tx2">
                    <a:satMod val="200000"/>
                  </a:schemeClr>
                </a:solidFill>
              </a:rPr>
              <a:t>Results List: Article information</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7010400" y="1295400"/>
            <a:ext cx="1600200" cy="4648200"/>
          </a:xfrm>
          <a:prstGeom prst="rect">
            <a:avLst/>
          </a:prstGeom>
          <a:solidFill>
            <a:schemeClr val="accent1"/>
          </a:solidFill>
        </p:spPr>
        <p:txBody>
          <a:bodyPr vert="horz" lIns="91440" tIns="45720" rIns="91440" bIns="45720" rtlCol="0">
            <a:normAutofit/>
          </a:bodyPr>
          <a:lstStyle/>
          <a:p>
            <a:endParaRPr lang="en-US" sz="1400" dirty="0"/>
          </a:p>
          <a:p>
            <a:r>
              <a:rPr lang="en-US" sz="2000" dirty="0"/>
              <a:t>Print</a:t>
            </a:r>
          </a:p>
          <a:p>
            <a:r>
              <a:rPr lang="en-US" sz="2000" dirty="0"/>
              <a:t>Save</a:t>
            </a:r>
          </a:p>
          <a:p>
            <a:r>
              <a:rPr lang="en-US" sz="2000" dirty="0"/>
              <a:t>and</a:t>
            </a:r>
          </a:p>
          <a:p>
            <a:r>
              <a:rPr lang="en-US" sz="2000" dirty="0"/>
              <a:t>Email facilities enable you to create a copy of the article without having to search for it in the database again.</a:t>
            </a:r>
          </a:p>
        </p:txBody>
      </p:sp>
      <p:pic>
        <p:nvPicPr>
          <p:cNvPr id="1026" name="Picture 2"/>
          <p:cNvPicPr>
            <a:picLocks noChangeAspect="1" noChangeArrowheads="1"/>
          </p:cNvPicPr>
          <p:nvPr/>
        </p:nvPicPr>
        <p:blipFill>
          <a:blip r:embed="rId4"/>
          <a:srcRect l="23256" t="11628" b="17151"/>
          <a:stretch>
            <a:fillRect/>
          </a:stretch>
        </p:blipFill>
        <p:spPr bwMode="auto">
          <a:xfrm>
            <a:off x="685800" y="1295400"/>
            <a:ext cx="6248400" cy="4638964"/>
          </a:xfrm>
          <a:prstGeom prst="rect">
            <a:avLst/>
          </a:prstGeom>
          <a:noFill/>
          <a:ln w="9525">
            <a:noFill/>
            <a:miter lim="800000"/>
            <a:headEnd/>
            <a:tailEnd/>
          </a:ln>
          <a:effectLst/>
        </p:spPr>
      </p:pic>
      <p:sp>
        <p:nvSpPr>
          <p:cNvPr id="7" name="Rectangle 6"/>
          <p:cNvSpPr/>
          <p:nvPr/>
        </p:nvSpPr>
        <p:spPr>
          <a:xfrm>
            <a:off x="5791200" y="3048000"/>
            <a:ext cx="609600" cy="9906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28860" y="274638"/>
            <a:ext cx="6257940" cy="1143000"/>
          </a:xfrm>
        </p:spPr>
        <p:txBody>
          <a:bodyPr>
            <a:normAutofit fontScale="90000"/>
          </a:bodyPr>
          <a:lstStyle/>
          <a:p>
            <a:pPr algn="l"/>
            <a:r>
              <a:rPr lang="en-US" err="1">
                <a:solidFill>
                  <a:schemeClr val="tx2">
                    <a:satMod val="200000"/>
                  </a:schemeClr>
                </a:solidFill>
              </a:rPr>
              <a:t>Ebscohost</a:t>
            </a:r>
            <a:r>
              <a:rPr lang="en-US">
                <a:solidFill>
                  <a:schemeClr val="tx2">
                    <a:satMod val="200000"/>
                  </a:schemeClr>
                </a:solidFill>
              </a:rPr>
              <a:t>: an introduction</a:t>
            </a:r>
            <a:endParaRPr lang="fr-CA">
              <a:solidFill>
                <a:schemeClr val="tx1">
                  <a:lumMod val="65000"/>
                  <a:lumOff val="35000"/>
                </a:schemeClr>
              </a:solidFill>
            </a:endParaRPr>
          </a:p>
        </p:txBody>
      </p:sp>
      <p:sp>
        <p:nvSpPr>
          <p:cNvPr id="3" name="Espace réservé du contenu 2"/>
          <p:cNvSpPr>
            <a:spLocks noGrp="1"/>
          </p:cNvSpPr>
          <p:nvPr>
            <p:ph idx="1"/>
          </p:nvPr>
        </p:nvSpPr>
        <p:spPr>
          <a:xfrm>
            <a:off x="2428860" y="1600200"/>
            <a:ext cx="6257940" cy="4525963"/>
          </a:xfrm>
        </p:spPr>
        <p:txBody>
          <a:bodyPr>
            <a:normAutofit/>
          </a:bodyPr>
          <a:lstStyle/>
          <a:p>
            <a:pPr>
              <a:buNone/>
            </a:pPr>
            <a:r>
              <a:rPr lang="en-US"/>
              <a:t>The library subscribes to many online databases through </a:t>
            </a:r>
            <a:r>
              <a:rPr lang="en-US" err="1"/>
              <a:t>Ebscohost</a:t>
            </a:r>
            <a:r>
              <a:rPr lang="en-US"/>
              <a:t>.  </a:t>
            </a:r>
          </a:p>
          <a:p>
            <a:pPr>
              <a:buNone/>
            </a:pPr>
            <a:endParaRPr lang="en-US"/>
          </a:p>
          <a:p>
            <a:pPr>
              <a:buNone/>
            </a:pPr>
            <a:r>
              <a:rPr lang="en-US"/>
              <a:t>These databases are really helpful for completing homework assignments, project, SBA and IA.</a:t>
            </a:r>
          </a:p>
          <a:p>
            <a:pPr>
              <a:buNone/>
            </a:pPr>
            <a:endParaRPr lang="fr-CA">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90600" y="228600"/>
            <a:ext cx="7010400" cy="868362"/>
          </a:xfrm>
        </p:spPr>
        <p:txBody>
          <a:bodyPr>
            <a:normAutofit/>
          </a:bodyPr>
          <a:lstStyle/>
          <a:p>
            <a:pPr algn="l"/>
            <a:r>
              <a:rPr lang="en-US" dirty="0">
                <a:solidFill>
                  <a:schemeClr val="tx2">
                    <a:satMod val="200000"/>
                  </a:schemeClr>
                </a:solidFill>
              </a:rPr>
              <a:t>Results List: Citing </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7010400" y="1295400"/>
            <a:ext cx="1600200" cy="4648200"/>
          </a:xfrm>
          <a:prstGeom prst="rect">
            <a:avLst/>
          </a:prstGeom>
          <a:solidFill>
            <a:schemeClr val="accent1"/>
          </a:solidFill>
        </p:spPr>
        <p:txBody>
          <a:bodyPr vert="horz" lIns="91440" tIns="45720" rIns="91440" bIns="45720" rtlCol="0">
            <a:normAutofit/>
          </a:bodyPr>
          <a:lstStyle/>
          <a:p>
            <a:endParaRPr lang="en-US" sz="1400" dirty="0"/>
          </a:p>
          <a:p>
            <a:r>
              <a:rPr lang="en-US" sz="2800" dirty="0"/>
              <a:t>Citing the article in multiple citation styles.</a:t>
            </a:r>
          </a:p>
        </p:txBody>
      </p:sp>
      <p:pic>
        <p:nvPicPr>
          <p:cNvPr id="1026" name="Picture 2"/>
          <p:cNvPicPr>
            <a:picLocks noChangeAspect="1" noChangeArrowheads="1"/>
          </p:cNvPicPr>
          <p:nvPr/>
        </p:nvPicPr>
        <p:blipFill>
          <a:blip r:embed="rId4"/>
          <a:srcRect l="38230" t="17477" r="2346" b="17151"/>
          <a:stretch>
            <a:fillRect/>
          </a:stretch>
        </p:blipFill>
        <p:spPr bwMode="auto">
          <a:xfrm>
            <a:off x="685800" y="1295400"/>
            <a:ext cx="5791200" cy="4572000"/>
          </a:xfrm>
          <a:prstGeom prst="rect">
            <a:avLst/>
          </a:prstGeom>
          <a:noFill/>
          <a:ln w="9525">
            <a:noFill/>
            <a:miter lim="800000"/>
            <a:headEnd/>
            <a:tailEnd/>
          </a:ln>
          <a:effectLst/>
        </p:spPr>
      </p:pic>
      <p:sp>
        <p:nvSpPr>
          <p:cNvPr id="9" name="Rectangle 8"/>
          <p:cNvSpPr/>
          <p:nvPr/>
        </p:nvSpPr>
        <p:spPr>
          <a:xfrm>
            <a:off x="5410200" y="3810000"/>
            <a:ext cx="609600" cy="304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90600" y="228600"/>
            <a:ext cx="7010400" cy="868362"/>
          </a:xfrm>
        </p:spPr>
        <p:txBody>
          <a:bodyPr>
            <a:normAutofit/>
          </a:bodyPr>
          <a:lstStyle/>
          <a:p>
            <a:pPr algn="l"/>
            <a:r>
              <a:rPr lang="en-US" dirty="0">
                <a:solidFill>
                  <a:schemeClr val="tx2">
                    <a:satMod val="200000"/>
                  </a:schemeClr>
                </a:solidFill>
              </a:rPr>
              <a:t>Article info.: Citing </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6705600" y="1295400"/>
            <a:ext cx="1905000" cy="4648200"/>
          </a:xfrm>
          <a:prstGeom prst="rect">
            <a:avLst/>
          </a:prstGeom>
          <a:solidFill>
            <a:schemeClr val="accent1"/>
          </a:solidFill>
        </p:spPr>
        <p:txBody>
          <a:bodyPr vert="horz" lIns="91440" tIns="45720" rIns="91440" bIns="45720" rtlCol="0">
            <a:normAutofit/>
          </a:bodyPr>
          <a:lstStyle/>
          <a:p>
            <a:endParaRPr lang="en-US" sz="1400" dirty="0"/>
          </a:p>
          <a:p>
            <a:r>
              <a:rPr lang="en-US" sz="1600" b="1" dirty="0"/>
              <a:t>Citation Standards include:</a:t>
            </a:r>
          </a:p>
          <a:p>
            <a:r>
              <a:rPr lang="en-US" sz="1600" dirty="0"/>
              <a:t>AMA (American Medical Assoc)</a:t>
            </a:r>
          </a:p>
          <a:p>
            <a:endParaRPr lang="en-US" sz="1600" dirty="0"/>
          </a:p>
          <a:p>
            <a:r>
              <a:rPr lang="en-US" sz="1600" dirty="0"/>
              <a:t>APA (American Psychological Assoc)</a:t>
            </a:r>
          </a:p>
          <a:p>
            <a:endParaRPr lang="en-US" sz="1600" dirty="0"/>
          </a:p>
          <a:p>
            <a:r>
              <a:rPr lang="en-US" sz="1600" dirty="0"/>
              <a:t>Chicago/</a:t>
            </a:r>
            <a:r>
              <a:rPr lang="en-US" sz="1600" dirty="0" err="1"/>
              <a:t>Turabian</a:t>
            </a:r>
            <a:endParaRPr lang="en-US" sz="1600" dirty="0"/>
          </a:p>
          <a:p>
            <a:r>
              <a:rPr lang="en-US" sz="1600" dirty="0"/>
              <a:t>Harvard</a:t>
            </a:r>
          </a:p>
          <a:p>
            <a:endParaRPr lang="en-US" sz="1600" dirty="0"/>
          </a:p>
          <a:p>
            <a:r>
              <a:rPr lang="en-US" sz="1600" dirty="0"/>
              <a:t>MLA(Modern Language Assoc.)</a:t>
            </a:r>
          </a:p>
          <a:p>
            <a:pPr>
              <a:defRPr/>
            </a:pPr>
            <a:endParaRPr lang="en-US" sz="1600" dirty="0"/>
          </a:p>
          <a:p>
            <a:pPr>
              <a:defRPr/>
            </a:pPr>
            <a:r>
              <a:rPr lang="en-US" sz="1600" dirty="0"/>
              <a:t>Vancouver/ICMJE</a:t>
            </a:r>
          </a:p>
        </p:txBody>
      </p:sp>
      <p:pic>
        <p:nvPicPr>
          <p:cNvPr id="2050" name="Picture 2"/>
          <p:cNvPicPr>
            <a:picLocks noChangeAspect="1" noChangeArrowheads="1"/>
          </p:cNvPicPr>
          <p:nvPr/>
        </p:nvPicPr>
        <p:blipFill>
          <a:blip r:embed="rId4"/>
          <a:srcRect l="10625" t="17188" r="15276"/>
          <a:stretch>
            <a:fillRect/>
          </a:stretch>
        </p:blipFill>
        <p:spPr bwMode="auto">
          <a:xfrm>
            <a:off x="381000" y="1143000"/>
            <a:ext cx="6172200" cy="493754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228600"/>
            <a:ext cx="7391400" cy="868362"/>
          </a:xfrm>
        </p:spPr>
        <p:txBody>
          <a:bodyPr>
            <a:normAutofit/>
          </a:bodyPr>
          <a:lstStyle/>
          <a:p>
            <a:r>
              <a:rPr lang="en-US" dirty="0">
                <a:solidFill>
                  <a:schemeClr val="tx2">
                    <a:satMod val="200000"/>
                  </a:schemeClr>
                </a:solidFill>
              </a:rPr>
              <a:t>Article info.: Exporting citation</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6705600" y="1295400"/>
            <a:ext cx="1905000" cy="4267200"/>
          </a:xfrm>
          <a:prstGeom prst="rect">
            <a:avLst/>
          </a:prstGeom>
          <a:solidFill>
            <a:schemeClr val="accent1"/>
          </a:solidFill>
        </p:spPr>
        <p:txBody>
          <a:bodyPr vert="horz" lIns="91440" tIns="45720" rIns="91440" bIns="45720" rtlCol="0">
            <a:normAutofit/>
          </a:bodyPr>
          <a:lstStyle/>
          <a:p>
            <a:endParaRPr lang="en-US" sz="1400" dirty="0"/>
          </a:p>
          <a:p>
            <a:r>
              <a:rPr lang="en-US" sz="1600" b="1" dirty="0"/>
              <a:t>Citation Standards include:</a:t>
            </a:r>
          </a:p>
          <a:p>
            <a:r>
              <a:rPr lang="en-US" sz="1600" dirty="0"/>
              <a:t>AMA (American Medical Assoc)</a:t>
            </a:r>
          </a:p>
          <a:p>
            <a:endParaRPr lang="en-US" sz="1600" dirty="0"/>
          </a:p>
          <a:p>
            <a:r>
              <a:rPr lang="en-US" sz="1600" dirty="0"/>
              <a:t>APA (American Psychological Assoc)</a:t>
            </a:r>
          </a:p>
          <a:p>
            <a:endParaRPr lang="en-US" sz="1600" dirty="0"/>
          </a:p>
          <a:p>
            <a:r>
              <a:rPr lang="en-US" sz="1600" dirty="0"/>
              <a:t>Chicago/</a:t>
            </a:r>
            <a:r>
              <a:rPr lang="en-US" sz="1600" dirty="0" err="1"/>
              <a:t>Turabian</a:t>
            </a:r>
            <a:endParaRPr lang="en-US" sz="1600" dirty="0"/>
          </a:p>
          <a:p>
            <a:endParaRPr lang="en-US" sz="1600" dirty="0"/>
          </a:p>
          <a:p>
            <a:r>
              <a:rPr lang="en-US" sz="1600" dirty="0"/>
              <a:t>Harvard</a:t>
            </a:r>
          </a:p>
          <a:p>
            <a:endParaRPr lang="en-US" sz="1600" dirty="0"/>
          </a:p>
          <a:p>
            <a:r>
              <a:rPr lang="en-US" sz="1600" dirty="0"/>
              <a:t>MLA(Modern Language Assoc.)</a:t>
            </a:r>
          </a:p>
          <a:p>
            <a:pPr>
              <a:defRPr/>
            </a:pPr>
            <a:endParaRPr lang="en-US" sz="1600" dirty="0"/>
          </a:p>
          <a:p>
            <a:pPr>
              <a:defRPr/>
            </a:pPr>
            <a:r>
              <a:rPr lang="en-US" sz="1600" dirty="0"/>
              <a:t>Vancouver/ICMJE</a:t>
            </a:r>
          </a:p>
        </p:txBody>
      </p:sp>
      <p:pic>
        <p:nvPicPr>
          <p:cNvPr id="3074" name="Picture 2"/>
          <p:cNvPicPr>
            <a:picLocks noChangeAspect="1" noChangeArrowheads="1"/>
          </p:cNvPicPr>
          <p:nvPr/>
        </p:nvPicPr>
        <p:blipFill>
          <a:blip r:embed="rId4"/>
          <a:srcRect l="9474" t="11842" r="3158" b="18421"/>
          <a:stretch>
            <a:fillRect/>
          </a:stretch>
        </p:blipFill>
        <p:spPr bwMode="auto">
          <a:xfrm>
            <a:off x="767166" y="1295400"/>
            <a:ext cx="5786034" cy="4267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228600"/>
            <a:ext cx="7391400" cy="868362"/>
          </a:xfrm>
        </p:spPr>
        <p:txBody>
          <a:bodyPr>
            <a:normAutofit/>
          </a:bodyPr>
          <a:lstStyle/>
          <a:p>
            <a:r>
              <a:rPr lang="en-US" dirty="0">
                <a:solidFill>
                  <a:schemeClr val="tx2">
                    <a:satMod val="200000"/>
                  </a:schemeClr>
                </a:solidFill>
              </a:rPr>
              <a:t>Full text of document</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6705600" y="1295400"/>
            <a:ext cx="1905000" cy="4648200"/>
          </a:xfrm>
          <a:prstGeom prst="rect">
            <a:avLst/>
          </a:prstGeom>
          <a:solidFill>
            <a:schemeClr val="accent1"/>
          </a:solidFill>
        </p:spPr>
        <p:txBody>
          <a:bodyPr vert="horz" lIns="91440" tIns="45720" rIns="91440" bIns="45720" rtlCol="0">
            <a:normAutofit/>
          </a:bodyPr>
          <a:lstStyle/>
          <a:p>
            <a:r>
              <a:rPr lang="en-US" sz="1400" dirty="0"/>
              <a:t>On the search results page, you will see the full-text link right below each search result. </a:t>
            </a:r>
          </a:p>
          <a:p>
            <a:endParaRPr lang="en-US" sz="1400" dirty="0"/>
          </a:p>
          <a:p>
            <a:r>
              <a:rPr lang="en-US" sz="1400" dirty="0"/>
              <a:t>On the article information page, you will see the full-text link at the top left corner of the page. </a:t>
            </a:r>
          </a:p>
          <a:p>
            <a:endParaRPr lang="en-US" sz="1400" b="1" dirty="0"/>
          </a:p>
          <a:p>
            <a:r>
              <a:rPr lang="en-US" sz="1400" b="1" dirty="0"/>
              <a:t>Clicking on PDF Full Text link will open the document so you read it.</a:t>
            </a:r>
            <a:endParaRPr lang="en-US" sz="1400" dirty="0"/>
          </a:p>
        </p:txBody>
      </p:sp>
      <p:pic>
        <p:nvPicPr>
          <p:cNvPr id="13314" name="Picture 2"/>
          <p:cNvPicPr>
            <a:picLocks noChangeAspect="1" noChangeArrowheads="1"/>
          </p:cNvPicPr>
          <p:nvPr/>
        </p:nvPicPr>
        <p:blipFill>
          <a:blip r:embed="rId4"/>
          <a:srcRect t="11321" r="13962"/>
          <a:stretch>
            <a:fillRect/>
          </a:stretch>
        </p:blipFill>
        <p:spPr bwMode="auto">
          <a:xfrm>
            <a:off x="762000" y="1295400"/>
            <a:ext cx="5638800" cy="4419600"/>
          </a:xfrm>
          <a:prstGeom prst="rect">
            <a:avLst/>
          </a:prstGeom>
          <a:noFill/>
          <a:ln w="9525">
            <a:noFill/>
            <a:miter lim="800000"/>
            <a:headEnd/>
            <a:tailEnd/>
          </a:ln>
          <a:effectLst/>
        </p:spPr>
      </p:pic>
      <p:sp>
        <p:nvSpPr>
          <p:cNvPr id="7" name="Rectangle 6"/>
          <p:cNvSpPr/>
          <p:nvPr/>
        </p:nvSpPr>
        <p:spPr>
          <a:xfrm>
            <a:off x="838200" y="2667000"/>
            <a:ext cx="1219200" cy="304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228600"/>
            <a:ext cx="7391400" cy="868362"/>
          </a:xfrm>
        </p:spPr>
        <p:txBody>
          <a:bodyPr>
            <a:normAutofit/>
          </a:bodyPr>
          <a:lstStyle/>
          <a:p>
            <a:r>
              <a:rPr lang="en-US" dirty="0">
                <a:solidFill>
                  <a:schemeClr val="tx2">
                    <a:satMod val="200000"/>
                  </a:schemeClr>
                </a:solidFill>
              </a:rPr>
              <a:t>Full text of document</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6705600" y="1295400"/>
            <a:ext cx="1905000" cy="4648200"/>
          </a:xfrm>
          <a:prstGeom prst="rect">
            <a:avLst/>
          </a:prstGeom>
          <a:solidFill>
            <a:schemeClr val="accent1"/>
          </a:solidFill>
        </p:spPr>
        <p:txBody>
          <a:bodyPr vert="horz" lIns="91440" tIns="45720" rIns="91440" bIns="45720" rtlCol="0">
            <a:normAutofit/>
          </a:bodyPr>
          <a:lstStyle/>
          <a:p>
            <a:r>
              <a:rPr lang="en-US" sz="2400" dirty="0"/>
              <a:t>When the document is in PDF form, it can be open outside of the </a:t>
            </a:r>
            <a:r>
              <a:rPr lang="en-US" sz="2400" dirty="0" err="1"/>
              <a:t>Ebscohost</a:t>
            </a:r>
            <a:r>
              <a:rPr lang="en-US" sz="2400" dirty="0"/>
              <a:t> page.</a:t>
            </a:r>
          </a:p>
        </p:txBody>
      </p:sp>
      <p:pic>
        <p:nvPicPr>
          <p:cNvPr id="14338" name="Picture 2"/>
          <p:cNvPicPr>
            <a:picLocks noChangeAspect="1" noChangeArrowheads="1"/>
          </p:cNvPicPr>
          <p:nvPr/>
        </p:nvPicPr>
        <p:blipFill>
          <a:blip r:embed="rId4"/>
          <a:srcRect/>
          <a:stretch>
            <a:fillRect/>
          </a:stretch>
        </p:blipFill>
        <p:spPr bwMode="auto">
          <a:xfrm>
            <a:off x="381000" y="1143000"/>
            <a:ext cx="6324600" cy="4953000"/>
          </a:xfrm>
          <a:prstGeom prst="rect">
            <a:avLst/>
          </a:prstGeom>
          <a:noFill/>
          <a:ln w="9525">
            <a:noFill/>
            <a:miter lim="800000"/>
            <a:headEnd/>
            <a:tailEnd/>
          </a:ln>
          <a:effectLst/>
        </p:spPr>
      </p:pic>
      <p:sp>
        <p:nvSpPr>
          <p:cNvPr id="7" name="Rectangle 6"/>
          <p:cNvSpPr/>
          <p:nvPr/>
        </p:nvSpPr>
        <p:spPr>
          <a:xfrm>
            <a:off x="1524000" y="1752600"/>
            <a:ext cx="1219200" cy="304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228600"/>
            <a:ext cx="7391400" cy="868362"/>
          </a:xfrm>
        </p:spPr>
        <p:txBody>
          <a:bodyPr>
            <a:normAutofit/>
          </a:bodyPr>
          <a:lstStyle/>
          <a:p>
            <a:r>
              <a:rPr lang="en-US" dirty="0">
                <a:solidFill>
                  <a:schemeClr val="tx2">
                    <a:satMod val="200000"/>
                  </a:schemeClr>
                </a:solidFill>
              </a:rPr>
              <a:t>Full text of document</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6705600" y="1295400"/>
            <a:ext cx="1905000" cy="4648200"/>
          </a:xfrm>
          <a:prstGeom prst="rect">
            <a:avLst/>
          </a:prstGeom>
          <a:solidFill>
            <a:schemeClr val="accent1"/>
          </a:solidFill>
        </p:spPr>
        <p:txBody>
          <a:bodyPr vert="horz" lIns="91440" tIns="45720" rIns="91440" bIns="45720" rtlCol="0">
            <a:normAutofit/>
          </a:bodyPr>
          <a:lstStyle/>
          <a:p>
            <a:r>
              <a:rPr lang="en-US" sz="2400" dirty="0"/>
              <a:t>You may save the document by clicking on </a:t>
            </a:r>
          </a:p>
          <a:p>
            <a:r>
              <a:rPr lang="en-US" sz="2000" i="1" dirty="0"/>
              <a:t>File </a:t>
            </a:r>
            <a:r>
              <a:rPr lang="en-US" sz="2000" i="1">
                <a:sym typeface="Wingdings" pitchFamily="2" charset="2"/>
              </a:rPr>
              <a:t> </a:t>
            </a:r>
          </a:p>
          <a:p>
            <a:r>
              <a:rPr lang="en-US" sz="2000" i="1">
                <a:sym typeface="Wingdings" pitchFamily="2" charset="2"/>
              </a:rPr>
              <a:t>Save Page As</a:t>
            </a:r>
            <a:endParaRPr lang="en-US" sz="2400" i="1" dirty="0"/>
          </a:p>
        </p:txBody>
      </p:sp>
      <p:pic>
        <p:nvPicPr>
          <p:cNvPr id="15364" name="Picture 4"/>
          <p:cNvPicPr>
            <a:picLocks noChangeAspect="1" noChangeArrowheads="1"/>
          </p:cNvPicPr>
          <p:nvPr/>
        </p:nvPicPr>
        <p:blipFill>
          <a:blip r:embed="rId4"/>
          <a:srcRect/>
          <a:stretch>
            <a:fillRect/>
          </a:stretch>
        </p:blipFill>
        <p:spPr bwMode="auto">
          <a:xfrm>
            <a:off x="381000" y="1143000"/>
            <a:ext cx="6096000" cy="4953000"/>
          </a:xfrm>
          <a:prstGeom prst="rect">
            <a:avLst/>
          </a:prstGeom>
          <a:noFill/>
          <a:ln w="9525">
            <a:noFill/>
            <a:miter lim="800000"/>
            <a:headEnd/>
            <a:tailEnd/>
          </a:ln>
          <a:effectLst/>
        </p:spPr>
      </p:pic>
      <p:sp>
        <p:nvSpPr>
          <p:cNvPr id="7" name="Rectangle 6"/>
          <p:cNvSpPr/>
          <p:nvPr/>
        </p:nvSpPr>
        <p:spPr>
          <a:xfrm>
            <a:off x="457200" y="1676400"/>
            <a:ext cx="838200" cy="2286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 6"/>
          <p:cNvGraphicFramePr/>
          <p:nvPr/>
        </p:nvGraphicFramePr>
        <p:xfrm>
          <a:off x="1447800" y="838200"/>
          <a:ext cx="5410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0" name="Picture 2" descr="F:\Work stuff to look at\EbscoHost\EbscoHost Product Information\mainLogo-dbTopic-974.jpg"/>
          <p:cNvPicPr>
            <a:picLocks noChangeAspect="1" noChangeArrowheads="1"/>
          </p:cNvPicPr>
          <p:nvPr/>
        </p:nvPicPr>
        <p:blipFill>
          <a:blip r:embed="rId8"/>
          <a:srcRect r="13513"/>
          <a:stretch>
            <a:fillRect/>
          </a:stretch>
        </p:blipFill>
        <p:spPr bwMode="auto">
          <a:xfrm>
            <a:off x="4495800" y="3429000"/>
            <a:ext cx="1524000" cy="1507066"/>
          </a:xfrm>
          <a:prstGeom prst="rect">
            <a:avLst/>
          </a:prstGeom>
          <a:noFill/>
        </p:spPr>
      </p:pic>
      <p:sp>
        <p:nvSpPr>
          <p:cNvPr id="6" name="Footer Placeholder 5"/>
          <p:cNvSpPr>
            <a:spLocks noGrp="1"/>
          </p:cNvSpPr>
          <p:nvPr>
            <p:ph type="ftr" sz="quarter" idx="11"/>
          </p:nvPr>
        </p:nvSpPr>
        <p:spPr/>
        <p:txBody>
          <a:bodyPr/>
          <a:lstStyle/>
          <a:p>
            <a:r>
              <a:rPr lang="en-US" dirty="0"/>
              <a:t>Copyright 2020 Presentation College, SF, Library</a:t>
            </a:r>
            <a:endParaRPr lang="fr-CA" dirty="0"/>
          </a:p>
        </p:txBody>
      </p:sp>
      <p:pic>
        <p:nvPicPr>
          <p:cNvPr id="5" name="Picture 4" descr="Preslogo.jpg"/>
          <p:cNvPicPr>
            <a:picLocks noChangeAspect="1"/>
          </p:cNvPicPr>
          <p:nvPr/>
        </p:nvPicPr>
        <p:blipFill>
          <a:blip r:embed="rId9">
            <a:lum bright="7000"/>
          </a:blip>
          <a:stretch>
            <a:fillRect/>
          </a:stretch>
        </p:blipFill>
        <p:spPr>
          <a:xfrm>
            <a:off x="2438400" y="3429000"/>
            <a:ext cx="12954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a:solidFill>
                  <a:schemeClr val="tx2">
                    <a:satMod val="200000"/>
                  </a:schemeClr>
                </a:solidFill>
              </a:rPr>
              <a:t>Before you begin….</a:t>
            </a:r>
            <a:endParaRPr lang="fr-CA">
              <a:solidFill>
                <a:schemeClr val="bg1"/>
              </a:solidFill>
            </a:endParaRPr>
          </a:p>
        </p:txBody>
      </p:sp>
      <p:sp>
        <p:nvSpPr>
          <p:cNvPr id="3" name="Espace réservé du contenu 2"/>
          <p:cNvSpPr>
            <a:spLocks noGrp="1"/>
          </p:cNvSpPr>
          <p:nvPr>
            <p:ph idx="1"/>
          </p:nvPr>
        </p:nvSpPr>
        <p:spPr>
          <a:xfrm>
            <a:off x="457200" y="1903433"/>
            <a:ext cx="8229600" cy="3811567"/>
          </a:xfrm>
        </p:spPr>
        <p:txBody>
          <a:bodyPr>
            <a:normAutofit fontScale="77500" lnSpcReduction="20000"/>
          </a:bodyPr>
          <a:lstStyle/>
          <a:p>
            <a:pPr>
              <a:buNone/>
            </a:pPr>
            <a:endParaRPr lang="en-US">
              <a:solidFill>
                <a:schemeClr val="tx1">
                  <a:lumMod val="65000"/>
                  <a:lumOff val="35000"/>
                </a:schemeClr>
              </a:solidFill>
            </a:endParaRPr>
          </a:p>
          <a:p>
            <a:pPr marL="514350" indent="-514350">
              <a:buFont typeface="+mj-lt"/>
              <a:buAutoNum type="arabicPeriod"/>
            </a:pPr>
            <a:r>
              <a:rPr lang="en-US">
                <a:solidFill>
                  <a:schemeClr val="tx1">
                    <a:lumMod val="65000"/>
                    <a:lumOff val="35000"/>
                  </a:schemeClr>
                </a:solidFill>
              </a:rPr>
              <a:t>Go to library's home page at </a:t>
            </a:r>
            <a:r>
              <a:rPr lang="en-US">
                <a:solidFill>
                  <a:schemeClr val="tx1">
                    <a:lumMod val="65000"/>
                    <a:lumOff val="35000"/>
                  </a:schemeClr>
                </a:solidFill>
                <a:hlinkClick r:id="rId3"/>
              </a:rPr>
              <a:t>www.nalis.gov.tt</a:t>
            </a:r>
            <a:endParaRPr lang="en-US">
              <a:solidFill>
                <a:schemeClr val="tx1">
                  <a:lumMod val="65000"/>
                  <a:lumOff val="35000"/>
                </a:schemeClr>
              </a:solidFill>
            </a:endParaRPr>
          </a:p>
          <a:p>
            <a:pPr marL="514350" indent="-514350">
              <a:buFont typeface="+mj-lt"/>
              <a:buAutoNum type="arabicPeriod"/>
            </a:pPr>
            <a:r>
              <a:rPr lang="en-US">
                <a:solidFill>
                  <a:schemeClr val="tx1">
                    <a:lumMod val="65000"/>
                    <a:lumOff val="35000"/>
                  </a:schemeClr>
                </a:solidFill>
              </a:rPr>
              <a:t>Click the link : </a:t>
            </a:r>
            <a:r>
              <a:rPr lang="en-US" u="sng">
                <a:solidFill>
                  <a:srgbClr val="FF0000"/>
                </a:solidFill>
              </a:rPr>
              <a:t>Access our databases</a:t>
            </a:r>
            <a:r>
              <a:rPr lang="en-US">
                <a:solidFill>
                  <a:schemeClr val="tx1">
                    <a:lumMod val="65000"/>
                    <a:lumOff val="35000"/>
                  </a:schemeClr>
                </a:solidFill>
              </a:rPr>
              <a:t>.</a:t>
            </a:r>
          </a:p>
          <a:p>
            <a:pPr marL="514350" indent="-514350">
              <a:buFont typeface="+mj-lt"/>
              <a:buAutoNum type="arabicPeriod"/>
            </a:pPr>
            <a:r>
              <a:rPr lang="en-US">
                <a:solidFill>
                  <a:schemeClr val="tx1">
                    <a:lumMod val="65000"/>
                    <a:lumOff val="35000"/>
                  </a:schemeClr>
                </a:solidFill>
              </a:rPr>
              <a:t>When the new pages loads, look for and click the link: </a:t>
            </a:r>
            <a:r>
              <a:rPr lang="en-US" u="sng">
                <a:solidFill>
                  <a:srgbClr val="FF0000"/>
                </a:solidFill>
              </a:rPr>
              <a:t>EBSCOHOST FULL-TEXT DATABASES.</a:t>
            </a:r>
          </a:p>
          <a:p>
            <a:pPr marL="514350" indent="-514350">
              <a:buFont typeface="+mj-lt"/>
              <a:buAutoNum type="arabicPeriod"/>
            </a:pPr>
            <a:r>
              <a:rPr lang="en-US">
                <a:solidFill>
                  <a:schemeClr val="tx1">
                    <a:lumMod val="65000"/>
                    <a:lumOff val="35000"/>
                  </a:schemeClr>
                </a:solidFill>
              </a:rPr>
              <a:t>When the login page loads, enter  your Library Card Number and PIN. Click </a:t>
            </a:r>
            <a:r>
              <a:rPr lang="en-US" u="sng">
                <a:solidFill>
                  <a:srgbClr val="FF0000"/>
                </a:solidFill>
              </a:rPr>
              <a:t>login</a:t>
            </a:r>
            <a:r>
              <a:rPr lang="en-US">
                <a:solidFill>
                  <a:schemeClr val="tx1">
                    <a:lumMod val="65000"/>
                    <a:lumOff val="35000"/>
                  </a:schemeClr>
                </a:solidFill>
              </a:rPr>
              <a:t>.</a:t>
            </a:r>
          </a:p>
          <a:p>
            <a:pPr marL="514350" indent="-514350">
              <a:buFont typeface="+mj-lt"/>
              <a:buAutoNum type="arabicPeriod"/>
            </a:pPr>
            <a:endParaRPr lang="en-US">
              <a:solidFill>
                <a:schemeClr val="tx1">
                  <a:lumMod val="65000"/>
                  <a:lumOff val="35000"/>
                </a:schemeClr>
              </a:solidFill>
            </a:endParaRPr>
          </a:p>
          <a:p>
            <a:pPr marL="514350" indent="-514350">
              <a:buFont typeface="+mj-lt"/>
              <a:buAutoNum type="arabicPeriod"/>
            </a:pPr>
            <a:r>
              <a:rPr lang="en-US">
                <a:solidFill>
                  <a:schemeClr val="tx1">
                    <a:lumMod val="65000"/>
                    <a:lumOff val="35000"/>
                  </a:schemeClr>
                </a:solidFill>
              </a:rPr>
              <a:t>Once your user ID and PIN are correct, you will be presented with a page that lists all the EBSCO databases. </a:t>
            </a: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28860" y="274638"/>
            <a:ext cx="6257940" cy="1143000"/>
          </a:xfrm>
        </p:spPr>
        <p:txBody>
          <a:bodyPr>
            <a:normAutofit/>
          </a:bodyPr>
          <a:lstStyle/>
          <a:p>
            <a:pPr algn="l"/>
            <a:r>
              <a:rPr lang="en-US">
                <a:solidFill>
                  <a:schemeClr val="tx2">
                    <a:satMod val="200000"/>
                  </a:schemeClr>
                </a:solidFill>
              </a:rPr>
              <a:t>Login Step 1</a:t>
            </a:r>
            <a:endParaRPr lang="fr-CA">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838200" y="5105401"/>
            <a:ext cx="7467600" cy="1066800"/>
          </a:xfrm>
          <a:prstGeom prst="rect">
            <a:avLst/>
          </a:prstGeom>
          <a:noFill/>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500" b="1" i="0" u="none" strike="noStrike" kern="1200" cap="none" spc="0" normalizeH="0" baseline="0" noProof="0" dirty="0">
              <a:ln>
                <a:noFill/>
              </a:ln>
              <a:solidFill>
                <a:schemeClr val="tx1">
                  <a:lumMod val="50000"/>
                </a:schemeClr>
              </a:solidFill>
              <a:effectLst/>
              <a:uLnTx/>
              <a:uFillTx/>
              <a:latin typeface="+mn-lt"/>
              <a:ea typeface="+mn-ea"/>
              <a:cs typeface="+mn-cs"/>
            </a:endParaRPr>
          </a:p>
          <a:p>
            <a:pPr marL="119063" marR="0" lvl="0" indent="-119063" defTabSz="914400" rtl="0" eaLnBrk="1" fontAlgn="auto" latinLnBrk="0" hangingPunct="1">
              <a:lnSpc>
                <a:spcPct val="100000"/>
              </a:lnSpc>
              <a:spcBef>
                <a:spcPct val="20000"/>
              </a:spcBef>
              <a:spcAft>
                <a:spcPts val="0"/>
              </a:spcAft>
              <a:buClrTx/>
              <a:buSzTx/>
              <a:buFont typeface="+mj-lt"/>
              <a:buAutoNum type="arabicPeriod"/>
              <a:tabLst/>
              <a:defRPr/>
            </a:pPr>
            <a:r>
              <a:rPr kumimoji="0" lang="en-US" sz="4300" b="1" i="0" u="none" strike="noStrike" kern="1200" cap="none" spc="0" normalizeH="0" baseline="0" noProof="0" dirty="0">
                <a:ln>
                  <a:noFill/>
                </a:ln>
                <a:solidFill>
                  <a:schemeClr val="tx1">
                    <a:lumMod val="50000"/>
                  </a:schemeClr>
                </a:solidFill>
                <a:effectLst/>
                <a:uLnTx/>
                <a:uFillTx/>
                <a:latin typeface="+mn-lt"/>
                <a:ea typeface="+mn-ea"/>
                <a:cs typeface="+mn-cs"/>
              </a:rPr>
              <a:t>    In the address bar of any </a:t>
            </a:r>
            <a:r>
              <a:rPr kumimoji="0" lang="en-US" sz="4300" b="1" i="0" u="none" strike="noStrike" kern="1200" cap="none" spc="0" normalizeH="0" noProof="0" dirty="0">
                <a:ln>
                  <a:noFill/>
                </a:ln>
                <a:solidFill>
                  <a:schemeClr val="tx1">
                    <a:lumMod val="50000"/>
                  </a:schemeClr>
                </a:solidFill>
                <a:effectLst/>
                <a:uLnTx/>
                <a:uFillTx/>
                <a:latin typeface="+mn-lt"/>
                <a:ea typeface="+mn-ea"/>
                <a:cs typeface="+mn-cs"/>
              </a:rPr>
              <a:t>web browser, type</a:t>
            </a:r>
            <a:r>
              <a:rPr kumimoji="0" lang="en-US" sz="4300" b="1" i="0" u="none" strike="noStrike" kern="1200" cap="none" spc="0" normalizeH="0" baseline="0" noProof="0" dirty="0">
                <a:ln>
                  <a:noFill/>
                </a:ln>
                <a:solidFill>
                  <a:schemeClr val="tx1">
                    <a:lumMod val="50000"/>
                  </a:schemeClr>
                </a:solidFill>
                <a:effectLst/>
                <a:uLnTx/>
                <a:uFillTx/>
                <a:latin typeface="+mn-lt"/>
                <a:ea typeface="+mn-ea"/>
                <a:cs typeface="+mn-cs"/>
              </a:rPr>
              <a:t> </a:t>
            </a:r>
            <a:r>
              <a:rPr kumimoji="0" lang="en-US" sz="4300" b="1" i="0" u="none" strike="noStrike" kern="1200" cap="none" spc="0" normalizeH="0" baseline="0" noProof="0" dirty="0">
                <a:ln>
                  <a:noFill/>
                </a:ln>
                <a:solidFill>
                  <a:schemeClr val="tx1">
                    <a:lumMod val="50000"/>
                  </a:schemeClr>
                </a:solidFill>
                <a:effectLst/>
                <a:uLnTx/>
                <a:uFillTx/>
                <a:latin typeface="+mn-lt"/>
                <a:ea typeface="+mn-ea"/>
                <a:cs typeface="+mn-cs"/>
                <a:hlinkClick r:id="rId3"/>
              </a:rPr>
              <a:t>www.nalis.gov.tt</a:t>
            </a:r>
            <a:r>
              <a:rPr lang="en-US" sz="4300" b="1" dirty="0">
                <a:solidFill>
                  <a:schemeClr val="tx1">
                    <a:lumMod val="50000"/>
                  </a:schemeClr>
                </a:solidFill>
              </a:rPr>
              <a:t> and press the Enter key.</a:t>
            </a:r>
            <a:endParaRPr kumimoji="0" lang="en-US" sz="4300" b="1" i="0" u="none" strike="noStrike" kern="1200" cap="none" spc="0" normalizeH="0" baseline="0" noProof="0" dirty="0">
              <a:ln>
                <a:noFill/>
              </a:ln>
              <a:solidFill>
                <a:schemeClr val="tx1">
                  <a:lumMod val="50000"/>
                </a:schemeClr>
              </a:solidFill>
              <a:effectLst/>
              <a:uLnTx/>
              <a:uFillTx/>
              <a:latin typeface="+mn-lt"/>
              <a:ea typeface="+mn-ea"/>
              <a:cs typeface="+mn-cs"/>
            </a:endParaRPr>
          </a:p>
          <a:p>
            <a:pPr marL="119063" marR="0" lvl="0" indent="-119063" defTabSz="914400" rtl="0" eaLnBrk="1" fontAlgn="auto" latinLnBrk="0" hangingPunct="1">
              <a:lnSpc>
                <a:spcPct val="100000"/>
              </a:lnSpc>
              <a:spcBef>
                <a:spcPct val="20000"/>
              </a:spcBef>
              <a:spcAft>
                <a:spcPts val="0"/>
              </a:spcAft>
              <a:buClrTx/>
              <a:buSzTx/>
              <a:tabLst/>
              <a:defRPr/>
            </a:pPr>
            <a:endParaRPr kumimoji="0" lang="en-US" sz="4300" b="1" i="0" u="none" strike="noStrike" kern="1200" cap="none" spc="0" normalizeH="0" baseline="0" noProof="0" dirty="0">
              <a:ln>
                <a:noFill/>
              </a:ln>
              <a:solidFill>
                <a:schemeClr val="tx1">
                  <a:lumMod val="50000"/>
                </a:schemeClr>
              </a:solidFill>
              <a:effectLst/>
              <a:uLnTx/>
              <a:uFillTx/>
              <a:latin typeface="+mn-lt"/>
              <a:ea typeface="+mn-ea"/>
              <a:cs typeface="+mn-cs"/>
            </a:endParaRPr>
          </a:p>
          <a:p>
            <a:pPr marL="119063" marR="0" lvl="0" indent="-119063" defTabSz="914400" rtl="0" eaLnBrk="1" fontAlgn="auto" latinLnBrk="0" hangingPunct="1">
              <a:lnSpc>
                <a:spcPct val="100000"/>
              </a:lnSpc>
              <a:spcBef>
                <a:spcPct val="20000"/>
              </a:spcBef>
              <a:spcAft>
                <a:spcPts val="0"/>
              </a:spcAft>
              <a:buClrTx/>
              <a:buSzTx/>
              <a:tabLst/>
              <a:defRPr/>
            </a:pPr>
            <a:r>
              <a:rPr kumimoji="0" lang="en-US" sz="4300" b="1" i="0" u="none" strike="noStrike" kern="1200" cap="none" spc="0" normalizeH="0" baseline="0" noProof="0" dirty="0">
                <a:ln>
                  <a:noFill/>
                </a:ln>
                <a:solidFill>
                  <a:schemeClr val="tx1">
                    <a:lumMod val="50000"/>
                  </a:schemeClr>
                </a:solidFill>
                <a:effectLst/>
                <a:uLnTx/>
                <a:uFillTx/>
                <a:latin typeface="+mn-lt"/>
                <a:ea typeface="+mn-ea"/>
                <a:cs typeface="+mn-cs"/>
              </a:rPr>
              <a:t>This will open up the NALIS home page.</a:t>
            </a:r>
          </a:p>
          <a:p>
            <a:pPr marR="0" lvl="0"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4098" name="Picture 2"/>
          <p:cNvPicPr>
            <a:picLocks noChangeAspect="1" noChangeArrowheads="1"/>
          </p:cNvPicPr>
          <p:nvPr/>
        </p:nvPicPr>
        <p:blipFill>
          <a:blip r:embed="rId4"/>
          <a:srcRect t="2899" r="35824" b="39131"/>
          <a:stretch>
            <a:fillRect/>
          </a:stretch>
        </p:blipFill>
        <p:spPr bwMode="auto">
          <a:xfrm>
            <a:off x="838200" y="1295400"/>
            <a:ext cx="7315200" cy="3657600"/>
          </a:xfrm>
          <a:prstGeom prst="rect">
            <a:avLst/>
          </a:prstGeom>
          <a:noFill/>
          <a:ln w="9525">
            <a:noFill/>
            <a:miter lim="800000"/>
            <a:headEnd/>
            <a:tailEnd/>
          </a:ln>
          <a:effectLst/>
        </p:spPr>
      </p:pic>
      <p:cxnSp>
        <p:nvCxnSpPr>
          <p:cNvPr id="10" name="Straight Arrow Connector 9"/>
          <p:cNvCxnSpPr/>
          <p:nvPr/>
        </p:nvCxnSpPr>
        <p:spPr>
          <a:xfrm rot="5400000" flipH="1" flipV="1">
            <a:off x="-381000" y="3200400"/>
            <a:ext cx="38100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28860" y="274638"/>
            <a:ext cx="6257940" cy="1143000"/>
          </a:xfrm>
        </p:spPr>
        <p:txBody>
          <a:bodyPr>
            <a:normAutofit/>
          </a:bodyPr>
          <a:lstStyle/>
          <a:p>
            <a:pPr algn="l"/>
            <a:r>
              <a:rPr lang="en-US">
                <a:solidFill>
                  <a:schemeClr val="tx2">
                    <a:satMod val="200000"/>
                  </a:schemeClr>
                </a:solidFill>
              </a:rPr>
              <a:t>Login Step 2</a:t>
            </a:r>
            <a:endParaRPr lang="fr-CA">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6705600" y="1676400"/>
            <a:ext cx="1905000" cy="3811567"/>
          </a:xfrm>
          <a:prstGeom prst="rect">
            <a:avLst/>
          </a:prstGeom>
          <a:solidFill>
            <a:schemeClr val="accent1"/>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a:p>
            <a:pPr marL="119063" indent="-119063">
              <a:spcBef>
                <a:spcPct val="20000"/>
              </a:spcBef>
            </a:pPr>
            <a:r>
              <a:rPr lang="en-US">
                <a:solidFill>
                  <a:schemeClr val="tx1">
                    <a:lumMod val="65000"/>
                    <a:lumOff val="35000"/>
                  </a:schemeClr>
                </a:solidFill>
              </a:rPr>
              <a:t>On the NALIS homepage, click the link : </a:t>
            </a:r>
            <a:r>
              <a:rPr lang="en-US" u="sng">
                <a:solidFill>
                  <a:srgbClr val="FF0000"/>
                </a:solidFill>
              </a:rPr>
              <a:t>Access our databases</a:t>
            </a:r>
            <a:r>
              <a:rPr lang="en-US">
                <a:solidFill>
                  <a:schemeClr val="tx1">
                    <a:lumMod val="65000"/>
                    <a:lumOff val="35000"/>
                  </a:schemeClr>
                </a:solidFill>
              </a:rPr>
              <a:t>.</a:t>
            </a:r>
          </a:p>
          <a:p>
            <a:pPr marR="0" lvl="0"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pic>
        <p:nvPicPr>
          <p:cNvPr id="5122" name="Picture 2"/>
          <p:cNvPicPr>
            <a:picLocks noChangeAspect="1" noChangeArrowheads="1"/>
          </p:cNvPicPr>
          <p:nvPr/>
        </p:nvPicPr>
        <p:blipFill>
          <a:blip r:embed="rId3"/>
          <a:srcRect t="6065" b="22667"/>
          <a:stretch>
            <a:fillRect/>
          </a:stretch>
        </p:blipFill>
        <p:spPr bwMode="auto">
          <a:xfrm>
            <a:off x="533400" y="1524000"/>
            <a:ext cx="6072188" cy="4419600"/>
          </a:xfrm>
          <a:prstGeom prst="rect">
            <a:avLst/>
          </a:prstGeom>
          <a:noFill/>
          <a:ln w="9525">
            <a:noFill/>
            <a:miter lim="800000"/>
            <a:headEnd/>
            <a:tailEnd/>
          </a:ln>
          <a:effectLst/>
        </p:spPr>
      </p:pic>
      <p:cxnSp>
        <p:nvCxnSpPr>
          <p:cNvPr id="10" name="Straight Arrow Connector 9"/>
          <p:cNvCxnSpPr/>
          <p:nvPr/>
        </p:nvCxnSpPr>
        <p:spPr>
          <a:xfrm rot="10800000" flipV="1">
            <a:off x="5562600" y="3048000"/>
            <a:ext cx="2209800" cy="121920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err="1">
                <a:solidFill>
                  <a:schemeClr val="tx2">
                    <a:satMod val="200000"/>
                  </a:schemeClr>
                </a:solidFill>
              </a:rPr>
              <a:t>Ebscohost</a:t>
            </a:r>
            <a:r>
              <a:rPr lang="en-US">
                <a:solidFill>
                  <a:schemeClr val="tx2">
                    <a:satMod val="200000"/>
                  </a:schemeClr>
                </a:solidFill>
              </a:rPr>
              <a:t>: what is it?</a:t>
            </a:r>
            <a:endParaRPr lang="fr-CA">
              <a:solidFill>
                <a:schemeClr val="bg1"/>
              </a:solidFill>
            </a:endParaRPr>
          </a:p>
        </p:txBody>
      </p:sp>
      <p:sp>
        <p:nvSpPr>
          <p:cNvPr id="3" name="Espace réservé du contenu 2"/>
          <p:cNvSpPr>
            <a:spLocks noGrp="1"/>
          </p:cNvSpPr>
          <p:nvPr>
            <p:ph idx="1"/>
          </p:nvPr>
        </p:nvSpPr>
        <p:spPr>
          <a:xfrm>
            <a:off x="457200" y="1903433"/>
            <a:ext cx="8229600" cy="3811567"/>
          </a:xfrm>
        </p:spPr>
        <p:txBody>
          <a:bodyPr>
            <a:normAutofit fontScale="70000" lnSpcReduction="20000"/>
          </a:bodyPr>
          <a:lstStyle/>
          <a:p>
            <a:pPr>
              <a:buNone/>
            </a:pPr>
            <a:r>
              <a:rPr lang="en-US" err="1"/>
              <a:t>EBSCOhost</a:t>
            </a:r>
            <a:r>
              <a:rPr lang="en-US"/>
              <a:t> is a powerful and costly internet-based research system provided for students, academic instructors and researchers who require reliable, authoritative and scholarly information.</a:t>
            </a:r>
          </a:p>
          <a:p>
            <a:pPr>
              <a:buNone/>
            </a:pPr>
            <a:endParaRPr lang="en-US"/>
          </a:p>
          <a:p>
            <a:pPr>
              <a:buNone/>
            </a:pPr>
            <a:r>
              <a:rPr lang="en-US"/>
              <a:t>The </a:t>
            </a:r>
            <a:r>
              <a:rPr lang="en-US" err="1"/>
              <a:t>EBSCOhost</a:t>
            </a:r>
            <a:r>
              <a:rPr lang="en-US"/>
              <a:t> databases cater to a variety of subject needs. These include: </a:t>
            </a:r>
          </a:p>
          <a:p>
            <a:r>
              <a:rPr lang="en-US" b="1"/>
              <a:t>Science</a:t>
            </a:r>
            <a:r>
              <a:rPr lang="en-US"/>
              <a:t>: </a:t>
            </a:r>
            <a:r>
              <a:rPr lang="en-US" i="1"/>
              <a:t>Science Reference</a:t>
            </a:r>
            <a:endParaRPr lang="en-US"/>
          </a:p>
          <a:p>
            <a:r>
              <a:rPr lang="en-US" b="1"/>
              <a:t>Business</a:t>
            </a:r>
            <a:r>
              <a:rPr lang="en-US"/>
              <a:t>: </a:t>
            </a:r>
            <a:r>
              <a:rPr lang="en-US" i="1"/>
              <a:t>Business Source Premier</a:t>
            </a:r>
            <a:endParaRPr lang="en-US"/>
          </a:p>
          <a:p>
            <a:r>
              <a:rPr lang="en-US" b="1"/>
              <a:t>Literature</a:t>
            </a:r>
            <a:r>
              <a:rPr lang="en-US"/>
              <a:t>: </a:t>
            </a:r>
            <a:r>
              <a:rPr lang="en-US" i="1"/>
              <a:t>Literary Reference Center</a:t>
            </a:r>
            <a:endParaRPr lang="en-US"/>
          </a:p>
          <a:p>
            <a:r>
              <a:rPr lang="en-US" b="1"/>
              <a:t>Communication Studies</a:t>
            </a:r>
            <a:r>
              <a:rPr lang="en-US"/>
              <a:t>: </a:t>
            </a:r>
            <a:r>
              <a:rPr lang="en-US" i="1"/>
              <a:t>Points of View</a:t>
            </a:r>
            <a:endParaRPr lang="en-US"/>
          </a:p>
          <a:p>
            <a:r>
              <a:rPr lang="en-US" b="1"/>
              <a:t>Social Studies/Caribbean Studies</a:t>
            </a:r>
            <a:r>
              <a:rPr lang="en-US"/>
              <a:t>: The </a:t>
            </a:r>
            <a:r>
              <a:rPr lang="en-US" i="1"/>
              <a:t>Caribbean Search</a:t>
            </a:r>
            <a:endParaRPr lang="en-US"/>
          </a:p>
          <a:p>
            <a:pPr>
              <a:buNone/>
            </a:pPr>
            <a:endParaRPr lang="fr-CA">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solidFill>
                  <a:schemeClr val="tx2">
                    <a:satMod val="200000"/>
                  </a:schemeClr>
                </a:solidFill>
              </a:rPr>
              <a:t>Login Step 3</a:t>
            </a:r>
            <a:endParaRPr lang="fr-CA">
              <a:solidFill>
                <a:schemeClr val="bg1"/>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6" name="Espace réservé du contenu 2"/>
          <p:cNvSpPr txBox="1">
            <a:spLocks/>
          </p:cNvSpPr>
          <p:nvPr/>
        </p:nvSpPr>
        <p:spPr>
          <a:xfrm>
            <a:off x="685800" y="5181600"/>
            <a:ext cx="7391400" cy="992167"/>
          </a:xfrm>
          <a:prstGeom prst="rect">
            <a:avLst/>
          </a:prstGeom>
          <a:noFill/>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a:ln>
                  <a:noFill/>
                </a:ln>
                <a:solidFill>
                  <a:srgbClr val="008000"/>
                </a:solidFill>
                <a:effectLst/>
                <a:uLnTx/>
                <a:uFillTx/>
                <a:latin typeface="+mn-lt"/>
                <a:ea typeface="+mn-ea"/>
                <a:cs typeface="+mn-cs"/>
              </a:rPr>
              <a:t>When the new page loads, look for and click the link: </a:t>
            </a:r>
          </a:p>
          <a:p>
            <a:pPr marL="514350" marR="0" lvl="0" indent="-514350" algn="l" defTabSz="914400" rtl="0" eaLnBrk="1" fontAlgn="auto" latinLnBrk="0" hangingPunct="1">
              <a:lnSpc>
                <a:spcPct val="100000"/>
              </a:lnSpc>
              <a:spcBef>
                <a:spcPct val="20000"/>
              </a:spcBef>
              <a:spcAft>
                <a:spcPts val="0"/>
              </a:spcAft>
              <a:buClrTx/>
              <a:buSzTx/>
              <a:tabLst/>
              <a:defRPr/>
            </a:pPr>
            <a:r>
              <a:rPr kumimoji="0" lang="en-US" sz="1600" b="0" i="0" u="sng" strike="noStrike" kern="1200" cap="none" spc="0" normalizeH="0" baseline="0" noProof="0" dirty="0">
                <a:ln>
                  <a:noFill/>
                </a:ln>
                <a:solidFill>
                  <a:srgbClr val="FF0000"/>
                </a:solidFill>
                <a:effectLst/>
                <a:uLnTx/>
                <a:uFillTx/>
                <a:latin typeface="+mn-lt"/>
                <a:ea typeface="+mn-ea"/>
                <a:cs typeface="+mn-cs"/>
              </a:rPr>
              <a:t>EBSCOHOST FULL-TEXT DATABASES</a:t>
            </a:r>
            <a:r>
              <a:rPr kumimoji="0" lang="en-US" sz="1400" b="0" i="0" u="sng" strike="noStrike" kern="1200" cap="none" spc="0" normalizeH="0" baseline="0" noProof="0" dirty="0">
                <a:ln>
                  <a:noFill/>
                </a:ln>
                <a:solidFill>
                  <a:srgbClr val="FF0000"/>
                </a:solidFill>
                <a:effectLst/>
                <a:uLnTx/>
                <a:uFillTx/>
                <a:latin typeface="+mn-lt"/>
                <a:ea typeface="+mn-ea"/>
                <a:cs typeface="+mn-cs"/>
              </a:rPr>
              <a:t>.</a:t>
            </a:r>
            <a:endParaRPr kumimoji="0" lang="en-US" sz="3200" b="0" i="0" u="sng" strike="noStrike" kern="1200" cap="none" spc="0" normalizeH="0" baseline="0" noProof="0" dirty="0">
              <a:ln>
                <a:noFill/>
              </a:ln>
              <a:solidFill>
                <a:srgbClr val="FF0000"/>
              </a:solidFill>
              <a:effectLst/>
              <a:uLnTx/>
              <a:uFillTx/>
              <a:latin typeface="+mn-lt"/>
              <a:ea typeface="+mn-ea"/>
              <a:cs typeface="+mn-cs"/>
            </a:endParaRPr>
          </a:p>
        </p:txBody>
      </p:sp>
      <p:pic>
        <p:nvPicPr>
          <p:cNvPr id="6146" name="Picture 2"/>
          <p:cNvPicPr>
            <a:picLocks noChangeAspect="1" noChangeArrowheads="1"/>
          </p:cNvPicPr>
          <p:nvPr/>
        </p:nvPicPr>
        <p:blipFill>
          <a:blip r:embed="rId3"/>
          <a:srcRect t="14286" r="1714" b="24286"/>
          <a:stretch>
            <a:fillRect/>
          </a:stretch>
        </p:blipFill>
        <p:spPr bwMode="auto">
          <a:xfrm>
            <a:off x="685800" y="1524000"/>
            <a:ext cx="7467600" cy="3543300"/>
          </a:xfrm>
          <a:prstGeom prst="rect">
            <a:avLst/>
          </a:prstGeom>
          <a:noFill/>
          <a:ln w="9525" cmpd="thickThin">
            <a:solidFill>
              <a:schemeClr val="tx1"/>
            </a:solidFill>
            <a:miter lim="800000"/>
            <a:headEnd/>
            <a:tailEnd/>
          </a:ln>
          <a:effectLst/>
        </p:spPr>
      </p:pic>
      <p:cxnSp>
        <p:nvCxnSpPr>
          <p:cNvPr id="8" name="Straight Arrow Connector 7"/>
          <p:cNvCxnSpPr/>
          <p:nvPr/>
        </p:nvCxnSpPr>
        <p:spPr>
          <a:xfrm rot="16200000" flipV="1">
            <a:off x="2362200" y="4495800"/>
            <a:ext cx="1371600" cy="1219200"/>
          </a:xfrm>
          <a:prstGeom prst="straightConnector1">
            <a:avLst/>
          </a:prstGeom>
          <a:ln>
            <a:solidFill>
              <a:schemeClr val="accent4">
                <a:lumMod val="2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solidFill>
                  <a:schemeClr val="tx2">
                    <a:satMod val="200000"/>
                  </a:schemeClr>
                </a:solidFill>
              </a:rPr>
              <a:t>Login Step 4</a:t>
            </a:r>
            <a:endParaRPr lang="fr-CA">
              <a:solidFill>
                <a:schemeClr val="bg1"/>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6" name="Espace réservé du contenu 2"/>
          <p:cNvSpPr txBox="1">
            <a:spLocks/>
          </p:cNvSpPr>
          <p:nvPr/>
        </p:nvSpPr>
        <p:spPr>
          <a:xfrm>
            <a:off x="838200" y="5334000"/>
            <a:ext cx="7467600" cy="839767"/>
          </a:xfrm>
          <a:prstGeom prst="rect">
            <a:avLst/>
          </a:prstGeom>
          <a:solidFill>
            <a:schemeClr val="accent1"/>
          </a:solidFill>
        </p:spPr>
        <p:txBody>
          <a:bodyPr vert="horz" lIns="91440" tIns="45720" rIns="91440" bIns="45720" rtlCol="0">
            <a:normAutofit fontScale="70000" lnSpcReduction="20000"/>
          </a:bodyPr>
          <a:lstStyle/>
          <a:p>
            <a:pPr marR="0" lvl="0" algn="l" defTabSz="914400" rtl="0" eaLnBrk="1" fontAlgn="auto" latinLnBrk="0" hangingPunct="1">
              <a:lnSpc>
                <a:spcPct val="100000"/>
              </a:lnSpc>
              <a:spcBef>
                <a:spcPct val="20000"/>
              </a:spcBef>
              <a:spcAft>
                <a:spcPts val="0"/>
              </a:spcAft>
              <a:buClrTx/>
              <a:buSzTx/>
              <a:defRPr/>
            </a:pPr>
            <a:r>
              <a:rPr kumimoji="0" lang="en-US" sz="2400" b="0" i="0" u="none" strike="noStrike" kern="1200" cap="none" spc="0" normalizeH="0" baseline="0" noProof="0" dirty="0">
                <a:ln>
                  <a:noFill/>
                </a:ln>
                <a:solidFill>
                  <a:schemeClr val="tx1">
                    <a:lumMod val="65000"/>
                    <a:lumOff val="35000"/>
                  </a:schemeClr>
                </a:solidFill>
                <a:effectLst/>
                <a:uLnTx/>
                <a:uFillTx/>
                <a:latin typeface="+mn-lt"/>
                <a:ea typeface="+mn-ea"/>
                <a:cs typeface="+mn-cs"/>
              </a:rPr>
              <a:t>When the login page loads, enter  your Library Card Number and PIN. </a:t>
            </a:r>
          </a:p>
          <a:p>
            <a:pPr marR="0" lvl="0" algn="l" defTabSz="914400" rtl="0" eaLnBrk="1" fontAlgn="auto" latinLnBrk="0" hangingPunct="1">
              <a:lnSpc>
                <a:spcPct val="100000"/>
              </a:lnSpc>
              <a:spcBef>
                <a:spcPct val="20000"/>
              </a:spcBef>
              <a:spcAft>
                <a:spcPts val="0"/>
              </a:spcAft>
              <a:buClrTx/>
              <a:buSzTx/>
              <a:defRPr/>
            </a:pPr>
            <a:endParaRPr lang="en-US" sz="2400" dirty="0">
              <a:solidFill>
                <a:schemeClr val="tx1">
                  <a:lumMod val="65000"/>
                  <a:lumOff val="35000"/>
                </a:schemeClr>
              </a:solidFill>
            </a:endParaRPr>
          </a:p>
          <a:p>
            <a:pPr marR="0" lvl="0" algn="l" defTabSz="914400" rtl="0" eaLnBrk="1" fontAlgn="auto" latinLnBrk="0" hangingPunct="1">
              <a:lnSpc>
                <a:spcPct val="100000"/>
              </a:lnSpc>
              <a:spcBef>
                <a:spcPct val="20000"/>
              </a:spcBef>
              <a:spcAft>
                <a:spcPts val="0"/>
              </a:spcAft>
              <a:buClrTx/>
              <a:buSzTx/>
              <a:defRPr/>
            </a:pPr>
            <a:r>
              <a:rPr kumimoji="0" lang="en-US" sz="2400" b="0" i="0" u="none" strike="noStrike" kern="1200" cap="none" spc="0" normalizeH="0" baseline="0" noProof="0" dirty="0">
                <a:ln>
                  <a:noFill/>
                </a:ln>
                <a:solidFill>
                  <a:schemeClr val="tx1">
                    <a:lumMod val="65000"/>
                    <a:lumOff val="35000"/>
                  </a:schemeClr>
                </a:solidFill>
                <a:effectLst/>
                <a:uLnTx/>
                <a:uFillTx/>
                <a:latin typeface="+mn-lt"/>
                <a:ea typeface="+mn-ea"/>
                <a:cs typeface="+mn-cs"/>
              </a:rPr>
              <a:t>Click </a:t>
            </a:r>
            <a:r>
              <a:rPr kumimoji="0" lang="en-US" sz="2400" b="0" i="0" u="sng" strike="noStrike" kern="1200" cap="none" spc="0" normalizeH="0" baseline="0" noProof="0" dirty="0">
                <a:ln>
                  <a:noFill/>
                </a:ln>
                <a:solidFill>
                  <a:srgbClr val="FF0000"/>
                </a:solidFill>
                <a:effectLst/>
                <a:uLnTx/>
                <a:uFillTx/>
                <a:latin typeface="+mn-lt"/>
                <a:ea typeface="+mn-ea"/>
                <a:cs typeface="+mn-cs"/>
              </a:rPr>
              <a:t>login</a:t>
            </a:r>
            <a:r>
              <a:rPr kumimoji="0" lang="en-US" sz="2400" b="0" i="0" u="none" strike="noStrike" kern="1200" cap="none" spc="0" normalizeH="0" baseline="0" noProof="0" dirty="0">
                <a:ln>
                  <a:noFill/>
                </a:ln>
                <a:solidFill>
                  <a:schemeClr val="tx1">
                    <a:lumMod val="65000"/>
                    <a:lumOff val="35000"/>
                  </a:schemeClr>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7170" name="Picture 2"/>
          <p:cNvPicPr>
            <a:picLocks noChangeAspect="1" noChangeArrowheads="1"/>
          </p:cNvPicPr>
          <p:nvPr/>
        </p:nvPicPr>
        <p:blipFill>
          <a:blip r:embed="rId3"/>
          <a:srcRect t="5714" b="51429"/>
          <a:stretch>
            <a:fillRect/>
          </a:stretch>
        </p:blipFill>
        <p:spPr bwMode="auto">
          <a:xfrm>
            <a:off x="1097692" y="1524000"/>
            <a:ext cx="7208108" cy="2819400"/>
          </a:xfrm>
          <a:prstGeom prst="rect">
            <a:avLst/>
          </a:prstGeom>
          <a:noFill/>
          <a:ln w="9525">
            <a:noFill/>
            <a:miter lim="800000"/>
            <a:headEnd/>
            <a:tailEnd/>
          </a:ln>
          <a:effectLst/>
        </p:spPr>
      </p:pic>
      <p:sp>
        <p:nvSpPr>
          <p:cNvPr id="11" name="Rectangle 10"/>
          <p:cNvSpPr/>
          <p:nvPr/>
        </p:nvSpPr>
        <p:spPr>
          <a:xfrm>
            <a:off x="2209800" y="2743200"/>
            <a:ext cx="1143000" cy="1524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Enter PIN</a:t>
            </a:r>
          </a:p>
        </p:txBody>
      </p:sp>
      <p:cxnSp>
        <p:nvCxnSpPr>
          <p:cNvPr id="8" name="Straight Arrow Connector 7"/>
          <p:cNvCxnSpPr/>
          <p:nvPr/>
        </p:nvCxnSpPr>
        <p:spPr>
          <a:xfrm rot="16200000" flipV="1">
            <a:off x="-114300" y="4152900"/>
            <a:ext cx="2819400" cy="76200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28860" y="274638"/>
            <a:ext cx="6257940" cy="1143000"/>
          </a:xfrm>
        </p:spPr>
        <p:txBody>
          <a:bodyPr>
            <a:normAutofit/>
          </a:bodyPr>
          <a:lstStyle/>
          <a:p>
            <a:pPr algn="l"/>
            <a:r>
              <a:rPr lang="en-US">
                <a:solidFill>
                  <a:schemeClr val="tx2">
                    <a:satMod val="200000"/>
                  </a:schemeClr>
                </a:solidFill>
              </a:rPr>
              <a:t>Login Step 5</a:t>
            </a:r>
            <a:endParaRPr lang="fr-CA">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8" name="Espace réservé du contenu 2"/>
          <p:cNvSpPr txBox="1">
            <a:spLocks/>
          </p:cNvSpPr>
          <p:nvPr/>
        </p:nvSpPr>
        <p:spPr>
          <a:xfrm>
            <a:off x="6705600" y="1676400"/>
            <a:ext cx="1905000" cy="3811567"/>
          </a:xfrm>
          <a:prstGeom prst="rect">
            <a:avLst/>
          </a:prstGeom>
          <a:solidFill>
            <a:schemeClr val="accent1"/>
          </a:solidFill>
        </p:spPr>
        <p:txBody>
          <a:bodyPr vert="horz" lIns="91440" tIns="45720" rIns="91440" bIns="45720" rtlCol="0">
            <a:normAutofit/>
          </a:bodyPr>
          <a:lstStyle/>
          <a:p>
            <a:r>
              <a:rPr lang="en-US" sz="2400" dirty="0">
                <a:solidFill>
                  <a:schemeClr val="tx1">
                    <a:lumMod val="65000"/>
                    <a:lumOff val="35000"/>
                  </a:schemeClr>
                </a:solidFill>
              </a:rPr>
              <a:t>Once your user ID and PIN are correct, you will be presented with a page that lists all the EBSCO databases. </a:t>
            </a:r>
          </a:p>
          <a:p>
            <a:endParaRPr lang="en-US" sz="2400" dirty="0">
              <a:solidFill>
                <a:schemeClr val="tx1">
                  <a:lumMod val="65000"/>
                  <a:lumOff val="35000"/>
                </a:schemeClr>
              </a:solidFill>
            </a:endParaRPr>
          </a:p>
        </p:txBody>
      </p:sp>
      <p:pic>
        <p:nvPicPr>
          <p:cNvPr id="9" name="Picture 2"/>
          <p:cNvPicPr>
            <a:picLocks noChangeAspect="1" noChangeArrowheads="1"/>
          </p:cNvPicPr>
          <p:nvPr/>
        </p:nvPicPr>
        <p:blipFill>
          <a:blip r:embed="rId3"/>
          <a:srcRect t="12500" r="47692"/>
          <a:stretch>
            <a:fillRect/>
          </a:stretch>
        </p:blipFill>
        <p:spPr bwMode="auto">
          <a:xfrm>
            <a:off x="1219200" y="1219200"/>
            <a:ext cx="4191000" cy="4953000"/>
          </a:xfrm>
          <a:prstGeom prst="rect">
            <a:avLst/>
          </a:prstGeom>
          <a:noFill/>
          <a:ln w="9525">
            <a:noFill/>
            <a:miter lim="800000"/>
            <a:headEnd/>
            <a:tailEnd/>
          </a:ln>
          <a:effectLst/>
        </p:spPr>
      </p:pic>
      <p:cxnSp>
        <p:nvCxnSpPr>
          <p:cNvPr id="10" name="Straight Arrow Connector 9"/>
          <p:cNvCxnSpPr/>
          <p:nvPr/>
        </p:nvCxnSpPr>
        <p:spPr>
          <a:xfrm rot="10800000">
            <a:off x="3886200" y="2819400"/>
            <a:ext cx="3124200" cy="1588"/>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chemeClr val="tx2">
                    <a:satMod val="200000"/>
                  </a:schemeClr>
                </a:solidFill>
              </a:rPr>
              <a:t>Login Step 6</a:t>
            </a:r>
            <a:endParaRPr lang="fr-CA" dirty="0">
              <a:solidFill>
                <a:schemeClr val="bg1"/>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6" name="Espace réservé du contenu 2"/>
          <p:cNvSpPr txBox="1">
            <a:spLocks/>
          </p:cNvSpPr>
          <p:nvPr/>
        </p:nvSpPr>
        <p:spPr>
          <a:xfrm>
            <a:off x="6248400" y="2057400"/>
            <a:ext cx="2362200" cy="3811567"/>
          </a:xfrm>
          <a:prstGeom prst="rect">
            <a:avLst/>
          </a:prstGeom>
          <a:solidFill>
            <a:schemeClr val="accent1"/>
          </a:solidFill>
        </p:spPr>
        <p:txBody>
          <a:bodyPr vert="horz" lIns="91440" tIns="45720" rIns="91440" bIns="45720" rtlCol="0">
            <a:normAutofit fontScale="92500" lnSpcReduction="10000"/>
          </a:bodyPr>
          <a:lstStyle/>
          <a:p>
            <a:pPr marR="0" lvl="0" algn="l" defTabSz="914400" rtl="0" eaLnBrk="1" fontAlgn="auto" latinLnBrk="0" hangingPunct="1">
              <a:lnSpc>
                <a:spcPct val="100000"/>
              </a:lnSpc>
              <a:spcBef>
                <a:spcPct val="20000"/>
              </a:spcBef>
              <a:spcAft>
                <a:spcPts val="0"/>
              </a:spcAft>
              <a:buClrTx/>
              <a:buSzTx/>
              <a:tabLst/>
              <a:defRPr/>
            </a:pPr>
            <a:r>
              <a:rPr lang="en-US" sz="2000" dirty="0">
                <a:solidFill>
                  <a:schemeClr val="tx1">
                    <a:lumMod val="65000"/>
                    <a:lumOff val="35000"/>
                  </a:schemeClr>
                </a:solidFill>
              </a:rPr>
              <a:t>Searching a single database.</a:t>
            </a:r>
          </a:p>
          <a:p>
            <a:pPr marR="0" lvl="0" algn="l" defTabSz="914400" rtl="0" eaLnBrk="1" fontAlgn="auto" latinLnBrk="0" hangingPunct="1">
              <a:lnSpc>
                <a:spcPct val="100000"/>
              </a:lnSpc>
              <a:spcBef>
                <a:spcPct val="20000"/>
              </a:spcBef>
              <a:spcAft>
                <a:spcPts val="0"/>
              </a:spcAft>
              <a:buClrTx/>
              <a:buSzTx/>
              <a:tabLst/>
              <a:defRPr/>
            </a:pPr>
            <a:endParaRPr lang="en-US" sz="2000" dirty="0">
              <a:solidFill>
                <a:schemeClr val="tx1">
                  <a:lumMod val="65000"/>
                  <a:lumOff val="35000"/>
                </a:schemeClr>
              </a:solidFill>
            </a:endParaRPr>
          </a:p>
          <a:p>
            <a:pPr>
              <a:spcBef>
                <a:spcPct val="20000"/>
              </a:spcBef>
            </a:pPr>
            <a:r>
              <a:rPr lang="en-US" dirty="0"/>
              <a:t>You may search a single EBSCO database or subject area by clicking on its name, such as </a:t>
            </a:r>
          </a:p>
          <a:p>
            <a:pPr>
              <a:spcBef>
                <a:spcPct val="20000"/>
              </a:spcBef>
              <a:buFont typeface="Arial" pitchFamily="34" charset="0"/>
              <a:buChar char="•"/>
            </a:pPr>
            <a:r>
              <a:rPr lang="en-US" dirty="0"/>
              <a:t>Point of View, </a:t>
            </a:r>
          </a:p>
          <a:p>
            <a:pPr>
              <a:spcBef>
                <a:spcPct val="20000"/>
              </a:spcBef>
              <a:buFont typeface="Arial" pitchFamily="34" charset="0"/>
              <a:buChar char="•"/>
            </a:pPr>
            <a:r>
              <a:rPr lang="en-US" dirty="0"/>
              <a:t>Business Source, </a:t>
            </a:r>
          </a:p>
          <a:p>
            <a:pPr>
              <a:spcBef>
                <a:spcPct val="20000"/>
              </a:spcBef>
              <a:buFont typeface="Arial" pitchFamily="34" charset="0"/>
              <a:buChar char="•"/>
            </a:pPr>
            <a:r>
              <a:rPr lang="en-US" dirty="0" err="1"/>
              <a:t>EBSCOhost</a:t>
            </a:r>
            <a:r>
              <a:rPr lang="en-US" dirty="0"/>
              <a:t>: Full Text Searching for Secondary Students</a:t>
            </a:r>
          </a:p>
          <a:p>
            <a:pPr>
              <a:spcBef>
                <a:spcPct val="20000"/>
              </a:spcBef>
              <a:buFont typeface="Arial" pitchFamily="34" charset="0"/>
              <a:buChar char="•"/>
            </a:pPr>
            <a:r>
              <a:rPr lang="en-US" dirty="0"/>
              <a:t>Caribbean Search: Full Text Searching etc.</a:t>
            </a:r>
            <a:endParaRPr kumimoji="0" lang="en-US" sz="3200" b="0" i="0" u="sng" strike="noStrike" kern="1200" cap="none" spc="0" normalizeH="0" baseline="0" noProof="0" dirty="0">
              <a:ln>
                <a:noFill/>
              </a:ln>
              <a:solidFill>
                <a:srgbClr val="FF0000"/>
              </a:solidFill>
              <a:effectLst/>
              <a:uLnTx/>
              <a:uFillTx/>
              <a:latin typeface="+mn-lt"/>
              <a:ea typeface="+mn-ea"/>
              <a:cs typeface="+mn-cs"/>
            </a:endParaRPr>
          </a:p>
        </p:txBody>
      </p:sp>
      <p:pic>
        <p:nvPicPr>
          <p:cNvPr id="9218" name="Picture 2"/>
          <p:cNvPicPr>
            <a:picLocks noChangeAspect="1" noChangeArrowheads="1"/>
          </p:cNvPicPr>
          <p:nvPr/>
        </p:nvPicPr>
        <p:blipFill>
          <a:blip r:embed="rId3"/>
          <a:srcRect t="12069" r="46207"/>
          <a:stretch>
            <a:fillRect/>
          </a:stretch>
        </p:blipFill>
        <p:spPr bwMode="auto">
          <a:xfrm>
            <a:off x="381000" y="1236785"/>
            <a:ext cx="4419600" cy="4783015"/>
          </a:xfrm>
          <a:prstGeom prst="rect">
            <a:avLst/>
          </a:prstGeom>
          <a:noFill/>
          <a:ln w="9525">
            <a:noFill/>
            <a:miter lim="800000"/>
            <a:headEnd/>
            <a:tailEnd/>
          </a:ln>
          <a:effectLst/>
        </p:spPr>
      </p:pic>
      <p:cxnSp>
        <p:nvCxnSpPr>
          <p:cNvPr id="8" name="Straight Arrow Connector 7"/>
          <p:cNvCxnSpPr/>
          <p:nvPr/>
        </p:nvCxnSpPr>
        <p:spPr>
          <a:xfrm rot="10800000">
            <a:off x="3276600" y="3048000"/>
            <a:ext cx="2971800" cy="1371600"/>
          </a:xfrm>
          <a:prstGeom prst="straightConnector1">
            <a:avLst/>
          </a:prstGeom>
          <a:ln>
            <a:solidFill>
              <a:schemeClr val="accent4">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9600" y="1524000"/>
            <a:ext cx="2667000" cy="44196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chemeClr val="tx2">
                    <a:satMod val="200000"/>
                  </a:schemeClr>
                </a:solidFill>
              </a:rPr>
              <a:t>Login Step 7</a:t>
            </a:r>
            <a:endParaRPr lang="fr-CA" dirty="0">
              <a:solidFill>
                <a:schemeClr val="bg1"/>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6" name="Espace réservé du contenu 2"/>
          <p:cNvSpPr txBox="1">
            <a:spLocks/>
          </p:cNvSpPr>
          <p:nvPr/>
        </p:nvSpPr>
        <p:spPr>
          <a:xfrm>
            <a:off x="6934200" y="2057400"/>
            <a:ext cx="1676400" cy="3811567"/>
          </a:xfrm>
          <a:prstGeom prst="rect">
            <a:avLst/>
          </a:prstGeom>
          <a:solidFill>
            <a:schemeClr val="accent1"/>
          </a:solidFill>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Tx/>
              <a:buSzTx/>
              <a:tabLst/>
              <a:defRPr/>
            </a:pPr>
            <a:r>
              <a:rPr lang="en-US" sz="2000" b="1" dirty="0">
                <a:solidFill>
                  <a:schemeClr val="tx1">
                    <a:lumMod val="65000"/>
                    <a:lumOff val="35000"/>
                  </a:schemeClr>
                </a:solidFill>
              </a:rPr>
              <a:t>Searching all databases at once.</a:t>
            </a:r>
          </a:p>
          <a:p>
            <a:pPr marR="0" lvl="0" algn="l" defTabSz="914400" rtl="0" eaLnBrk="1" fontAlgn="auto" latinLnBrk="0" hangingPunct="1">
              <a:lnSpc>
                <a:spcPct val="100000"/>
              </a:lnSpc>
              <a:spcBef>
                <a:spcPct val="20000"/>
              </a:spcBef>
              <a:spcAft>
                <a:spcPts val="0"/>
              </a:spcAft>
              <a:buClrTx/>
              <a:buSzTx/>
              <a:tabLst/>
              <a:defRPr/>
            </a:pPr>
            <a:endParaRPr lang="en-US" sz="2000" dirty="0">
              <a:solidFill>
                <a:schemeClr val="tx1">
                  <a:lumMod val="65000"/>
                  <a:lumOff val="35000"/>
                </a:schemeClr>
              </a:solidFill>
            </a:endParaRPr>
          </a:p>
          <a:p>
            <a:pPr>
              <a:spcBef>
                <a:spcPct val="20000"/>
              </a:spcBef>
            </a:pPr>
            <a:r>
              <a:rPr lang="en-US" dirty="0"/>
              <a:t>Check off as many databases as you want and click the </a:t>
            </a:r>
            <a:r>
              <a:rPr lang="en-US" u="sng" dirty="0">
                <a:solidFill>
                  <a:srgbClr val="FF0000"/>
                </a:solidFill>
              </a:rPr>
              <a:t>Continue </a:t>
            </a:r>
            <a:r>
              <a:rPr lang="en-US" dirty="0"/>
              <a:t>button.</a:t>
            </a:r>
          </a:p>
          <a:p>
            <a:pPr marR="0" lvl="0" algn="l" defTabSz="914400" rtl="0" eaLnBrk="1" fontAlgn="auto" latinLnBrk="0" hangingPunct="1">
              <a:lnSpc>
                <a:spcPct val="100000"/>
              </a:lnSpc>
              <a:spcBef>
                <a:spcPct val="20000"/>
              </a:spcBef>
              <a:spcAft>
                <a:spcPts val="0"/>
              </a:spcAft>
              <a:buClrTx/>
              <a:buSzTx/>
              <a:tabLst/>
              <a:defRPr/>
            </a:pPr>
            <a:endParaRPr kumimoji="0" lang="en-US" sz="3200" b="0" i="0" u="sng" strike="noStrike" kern="1200" cap="none" spc="0" normalizeH="0" baseline="0" noProof="0" dirty="0">
              <a:ln>
                <a:noFill/>
              </a:ln>
              <a:solidFill>
                <a:srgbClr val="FF0000"/>
              </a:solidFill>
              <a:effectLst/>
              <a:uLnTx/>
              <a:uFillTx/>
              <a:latin typeface="+mn-lt"/>
              <a:ea typeface="+mn-ea"/>
              <a:cs typeface="+mn-cs"/>
            </a:endParaRPr>
          </a:p>
        </p:txBody>
      </p:sp>
      <p:pic>
        <p:nvPicPr>
          <p:cNvPr id="16386" name="Picture 2"/>
          <p:cNvPicPr>
            <a:picLocks noChangeAspect="1" noChangeArrowheads="1"/>
          </p:cNvPicPr>
          <p:nvPr/>
        </p:nvPicPr>
        <p:blipFill>
          <a:blip r:embed="rId3"/>
          <a:srcRect t="10938"/>
          <a:stretch>
            <a:fillRect/>
          </a:stretch>
        </p:blipFill>
        <p:spPr bwMode="auto">
          <a:xfrm>
            <a:off x="457200" y="1447800"/>
            <a:ext cx="6096000" cy="4648200"/>
          </a:xfrm>
          <a:prstGeom prst="rect">
            <a:avLst/>
          </a:prstGeom>
          <a:noFill/>
          <a:ln w="9525">
            <a:noFill/>
            <a:miter lim="800000"/>
            <a:headEnd/>
            <a:tailEnd/>
          </a:ln>
          <a:effectLst/>
        </p:spPr>
      </p:pic>
      <p:cxnSp>
        <p:nvCxnSpPr>
          <p:cNvPr id="8" name="Straight Arrow Connector 7"/>
          <p:cNvCxnSpPr/>
          <p:nvPr/>
        </p:nvCxnSpPr>
        <p:spPr>
          <a:xfrm rot="10800000">
            <a:off x="1524000" y="2819400"/>
            <a:ext cx="5638800" cy="1219200"/>
          </a:xfrm>
          <a:prstGeom prst="straightConnector1">
            <a:avLst/>
          </a:prstGeom>
          <a:ln>
            <a:solidFill>
              <a:schemeClr val="accent4">
                <a:lumMod val="2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chemeClr val="tx2">
                    <a:satMod val="200000"/>
                  </a:schemeClr>
                </a:solidFill>
              </a:rPr>
              <a:t>Login Step 8</a:t>
            </a:r>
            <a:endParaRPr lang="fr-CA" dirty="0">
              <a:solidFill>
                <a:schemeClr val="bg1"/>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6" name="Espace réservé du contenu 2"/>
          <p:cNvSpPr txBox="1">
            <a:spLocks/>
          </p:cNvSpPr>
          <p:nvPr/>
        </p:nvSpPr>
        <p:spPr>
          <a:xfrm>
            <a:off x="7010400" y="2057400"/>
            <a:ext cx="1600200" cy="3811567"/>
          </a:xfrm>
          <a:prstGeom prst="rect">
            <a:avLst/>
          </a:prstGeom>
          <a:solidFill>
            <a:schemeClr val="accent1"/>
          </a:solidFill>
        </p:spPr>
        <p:txBody>
          <a:bodyPr vert="horz" lIns="91440" tIns="45720" rIns="91440" bIns="45720" rtlCol="0">
            <a:normAutofit lnSpcReduction="10000"/>
          </a:bodyPr>
          <a:lstStyle/>
          <a:p>
            <a:pPr marR="0" lvl="0" algn="ctr" defTabSz="914400" rtl="0" eaLnBrk="1" fontAlgn="auto" latinLnBrk="0" hangingPunct="1">
              <a:lnSpc>
                <a:spcPct val="100000"/>
              </a:lnSpc>
              <a:spcBef>
                <a:spcPct val="20000"/>
              </a:spcBef>
              <a:spcAft>
                <a:spcPts val="0"/>
              </a:spcAft>
              <a:buClrTx/>
              <a:buSzTx/>
              <a:tabLst/>
              <a:defRPr/>
            </a:pPr>
            <a:r>
              <a:rPr lang="en-US" sz="2000" b="1" dirty="0">
                <a:solidFill>
                  <a:schemeClr val="tx1">
                    <a:lumMod val="65000"/>
                    <a:lumOff val="35000"/>
                  </a:schemeClr>
                </a:solidFill>
              </a:rPr>
              <a:t>After choosing database or databases, you will be presented with the Basic Search page.</a:t>
            </a:r>
          </a:p>
          <a:p>
            <a:pPr marR="0" lvl="0" algn="ctr" defTabSz="914400" rtl="0" eaLnBrk="1" fontAlgn="auto" latinLnBrk="0" hangingPunct="1">
              <a:lnSpc>
                <a:spcPct val="100000"/>
              </a:lnSpc>
              <a:spcBef>
                <a:spcPct val="20000"/>
              </a:spcBef>
              <a:spcAft>
                <a:spcPts val="0"/>
              </a:spcAft>
              <a:buClrTx/>
              <a:buSzTx/>
              <a:tabLst/>
              <a:defRPr/>
            </a:pPr>
            <a:endParaRPr lang="en-US" sz="2000" b="1" dirty="0">
              <a:solidFill>
                <a:schemeClr val="tx1">
                  <a:lumMod val="65000"/>
                  <a:lumOff val="35000"/>
                </a:schemeClr>
              </a:solidFill>
            </a:endParaRPr>
          </a:p>
          <a:p>
            <a:pPr marR="0" lvl="0" algn="ctr" defTabSz="914400" rtl="0" eaLnBrk="1" fontAlgn="auto" latinLnBrk="0" hangingPunct="1">
              <a:lnSpc>
                <a:spcPct val="100000"/>
              </a:lnSpc>
              <a:spcBef>
                <a:spcPct val="20000"/>
              </a:spcBef>
              <a:spcAft>
                <a:spcPts val="0"/>
              </a:spcAft>
              <a:buClrTx/>
              <a:buSzTx/>
              <a:tabLst/>
              <a:defRPr/>
            </a:pPr>
            <a:r>
              <a:rPr lang="en-US" sz="2000" b="1" dirty="0">
                <a:solidFill>
                  <a:schemeClr val="tx1">
                    <a:lumMod val="65000"/>
                    <a:lumOff val="35000"/>
                  </a:schemeClr>
                </a:solidFill>
              </a:rPr>
              <a:t>Enter your search here.</a:t>
            </a:r>
            <a:endParaRPr lang="en-US" dirty="0"/>
          </a:p>
          <a:p>
            <a:pPr marR="0" lvl="0" algn="l" defTabSz="914400" rtl="0" eaLnBrk="1" fontAlgn="auto" latinLnBrk="0" hangingPunct="1">
              <a:lnSpc>
                <a:spcPct val="100000"/>
              </a:lnSpc>
              <a:spcBef>
                <a:spcPct val="20000"/>
              </a:spcBef>
              <a:spcAft>
                <a:spcPts val="0"/>
              </a:spcAft>
              <a:buClrTx/>
              <a:buSzTx/>
              <a:tabLst/>
              <a:defRPr/>
            </a:pPr>
            <a:endParaRPr kumimoji="0" lang="en-US" sz="3200" b="0" i="0" u="sng" strike="noStrike" kern="1200" cap="none" spc="0" normalizeH="0" baseline="0" noProof="0" dirty="0">
              <a:ln>
                <a:noFill/>
              </a:ln>
              <a:solidFill>
                <a:srgbClr val="FF0000"/>
              </a:solidFill>
              <a:effectLst/>
              <a:uLnTx/>
              <a:uFillTx/>
              <a:latin typeface="+mn-lt"/>
              <a:ea typeface="+mn-ea"/>
              <a:cs typeface="+mn-cs"/>
            </a:endParaRPr>
          </a:p>
        </p:txBody>
      </p:sp>
      <p:pic>
        <p:nvPicPr>
          <p:cNvPr id="10242" name="Picture 2"/>
          <p:cNvPicPr>
            <a:picLocks noChangeAspect="1" noChangeArrowheads="1"/>
          </p:cNvPicPr>
          <p:nvPr/>
        </p:nvPicPr>
        <p:blipFill>
          <a:blip r:embed="rId3"/>
          <a:srcRect t="12157" b="41176"/>
          <a:stretch>
            <a:fillRect/>
          </a:stretch>
        </p:blipFill>
        <p:spPr bwMode="auto">
          <a:xfrm>
            <a:off x="762000" y="1752600"/>
            <a:ext cx="6019800" cy="3048000"/>
          </a:xfrm>
          <a:prstGeom prst="rect">
            <a:avLst/>
          </a:prstGeom>
          <a:noFill/>
          <a:ln w="9525">
            <a:noFill/>
            <a:miter lim="800000"/>
            <a:headEnd/>
            <a:tailEnd/>
          </a:ln>
          <a:effectLst/>
        </p:spPr>
      </p:pic>
      <p:cxnSp>
        <p:nvCxnSpPr>
          <p:cNvPr id="8" name="Straight Arrow Connector 7"/>
          <p:cNvCxnSpPr/>
          <p:nvPr/>
        </p:nvCxnSpPr>
        <p:spPr>
          <a:xfrm rot="10800000">
            <a:off x="3733800" y="3200400"/>
            <a:ext cx="3124200" cy="838200"/>
          </a:xfrm>
          <a:prstGeom prst="straightConnector1">
            <a:avLst/>
          </a:prstGeom>
          <a:ln>
            <a:solidFill>
              <a:schemeClr val="accent4">
                <a:lumMod val="2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1524000" y="609600"/>
            <a:ext cx="6172200" cy="1219200"/>
          </a:xfrm>
        </p:spPr>
        <p:txBody>
          <a:bodyPr/>
          <a:lstStyle/>
          <a:p>
            <a:r>
              <a:rPr lang="fr-CA" dirty="0">
                <a:solidFill>
                  <a:schemeClr val="tx1">
                    <a:lumMod val="65000"/>
                    <a:lumOff val="35000"/>
                  </a:schemeClr>
                </a:solidFill>
              </a:rPr>
              <a:t>The End</a:t>
            </a:r>
          </a:p>
        </p:txBody>
      </p:sp>
      <p:sp>
        <p:nvSpPr>
          <p:cNvPr id="6" name="Footer Placeholder 5"/>
          <p:cNvSpPr>
            <a:spLocks noGrp="1"/>
          </p:cNvSpPr>
          <p:nvPr>
            <p:ph type="ftr" sz="quarter" idx="11"/>
          </p:nvPr>
        </p:nvSpPr>
        <p:spPr/>
        <p:txBody>
          <a:bodyPr/>
          <a:lstStyle/>
          <a:p>
            <a:r>
              <a:rPr lang="en-US" dirty="0"/>
              <a:t>Copyright 2020 Presentation College, SF, Library</a:t>
            </a:r>
            <a:endParaRPr lang="fr-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28860" y="274638"/>
            <a:ext cx="6257940" cy="1143000"/>
          </a:xfrm>
        </p:spPr>
        <p:txBody>
          <a:bodyPr>
            <a:normAutofit fontScale="90000"/>
          </a:bodyPr>
          <a:lstStyle/>
          <a:p>
            <a:pPr algn="l"/>
            <a:r>
              <a:rPr lang="en-US">
                <a:solidFill>
                  <a:schemeClr val="tx2">
                    <a:satMod val="200000"/>
                  </a:schemeClr>
                </a:solidFill>
              </a:rPr>
              <a:t>Are scholarly databases better than websites?</a:t>
            </a:r>
            <a:endParaRPr lang="fr-CA">
              <a:solidFill>
                <a:schemeClr val="tx1">
                  <a:lumMod val="65000"/>
                  <a:lumOff val="35000"/>
                </a:schemeClr>
              </a:solidFill>
            </a:endParaRPr>
          </a:p>
        </p:txBody>
      </p:sp>
      <p:sp>
        <p:nvSpPr>
          <p:cNvPr id="3" name="Espace réservé du contenu 2"/>
          <p:cNvSpPr>
            <a:spLocks noGrp="1"/>
          </p:cNvSpPr>
          <p:nvPr>
            <p:ph idx="1"/>
          </p:nvPr>
        </p:nvSpPr>
        <p:spPr>
          <a:xfrm>
            <a:off x="2428860" y="1600200"/>
            <a:ext cx="6257940" cy="4525963"/>
          </a:xfrm>
        </p:spPr>
        <p:txBody>
          <a:bodyPr>
            <a:normAutofit/>
          </a:bodyPr>
          <a:lstStyle/>
          <a:p>
            <a:pPr>
              <a:lnSpc>
                <a:spcPct val="80000"/>
              </a:lnSpc>
              <a:buNone/>
            </a:pPr>
            <a:r>
              <a:rPr lang="en-US"/>
              <a:t>Yes, yes and Yes Again.</a:t>
            </a:r>
          </a:p>
          <a:p>
            <a:pPr>
              <a:lnSpc>
                <a:spcPct val="80000"/>
              </a:lnSpc>
              <a:buNone/>
            </a:pPr>
            <a:endParaRPr lang="en-US"/>
          </a:p>
          <a:p>
            <a:pPr>
              <a:lnSpc>
                <a:spcPct val="80000"/>
              </a:lnSpc>
              <a:buNone/>
            </a:pPr>
            <a:r>
              <a:rPr lang="en-US"/>
              <a:t>Example: You are asked to research the level of internet addition amongst teens.</a:t>
            </a:r>
          </a:p>
          <a:p>
            <a:pPr>
              <a:lnSpc>
                <a:spcPct val="80000"/>
              </a:lnSpc>
              <a:buNone/>
            </a:pPr>
            <a:endParaRPr lang="en-US"/>
          </a:p>
          <a:p>
            <a:pPr>
              <a:lnSpc>
                <a:spcPct val="80000"/>
              </a:lnSpc>
              <a:buNone/>
            </a:pPr>
            <a:endParaRPr lang="en-US"/>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pic>
        <p:nvPicPr>
          <p:cNvPr id="1026" name="Picture 2"/>
          <p:cNvPicPr>
            <a:picLocks noChangeAspect="1" noChangeArrowheads="1"/>
          </p:cNvPicPr>
          <p:nvPr/>
        </p:nvPicPr>
        <p:blipFill>
          <a:blip r:embed="rId3"/>
          <a:srcRect l="37143" t="32143" r="12857" b="14286"/>
          <a:stretch>
            <a:fillRect/>
          </a:stretch>
        </p:blipFill>
        <p:spPr bwMode="auto">
          <a:xfrm>
            <a:off x="457200" y="533400"/>
            <a:ext cx="5245099" cy="4495800"/>
          </a:xfrm>
          <a:prstGeom prst="rect">
            <a:avLst/>
          </a:prstGeom>
          <a:noFill/>
          <a:ln w="9525">
            <a:noFill/>
            <a:miter lim="800000"/>
            <a:headEnd/>
            <a:tailEnd/>
          </a:ln>
          <a:effectLst/>
        </p:spPr>
      </p:pic>
      <p:pic>
        <p:nvPicPr>
          <p:cNvPr id="1027" name="Picture 3" descr="C:\Users\leslie.regis\Documents\internet addition1.jpg"/>
          <p:cNvPicPr>
            <a:picLocks noChangeAspect="1" noChangeArrowheads="1"/>
          </p:cNvPicPr>
          <p:nvPr/>
        </p:nvPicPr>
        <p:blipFill>
          <a:blip r:embed="rId4"/>
          <a:srcRect/>
          <a:stretch>
            <a:fillRect/>
          </a:stretch>
        </p:blipFill>
        <p:spPr bwMode="auto">
          <a:xfrm>
            <a:off x="6172200" y="304800"/>
            <a:ext cx="2438400" cy="2032000"/>
          </a:xfrm>
          <a:prstGeom prst="rect">
            <a:avLst/>
          </a:prstGeom>
          <a:noFill/>
        </p:spPr>
      </p:pic>
      <p:pic>
        <p:nvPicPr>
          <p:cNvPr id="1028" name="Picture 4" descr="C:\Users\leslie.regis\Documents\internet-addictionn.jpg"/>
          <p:cNvPicPr>
            <a:picLocks noChangeAspect="1" noChangeArrowheads="1"/>
          </p:cNvPicPr>
          <p:nvPr/>
        </p:nvPicPr>
        <p:blipFill>
          <a:blip r:embed="rId5"/>
          <a:srcRect/>
          <a:stretch>
            <a:fillRect/>
          </a:stretch>
        </p:blipFill>
        <p:spPr bwMode="auto">
          <a:xfrm>
            <a:off x="5486400" y="2286000"/>
            <a:ext cx="3124200" cy="2667000"/>
          </a:xfrm>
          <a:prstGeom prst="rect">
            <a:avLst/>
          </a:prstGeom>
          <a:noFill/>
        </p:spPr>
      </p:pic>
      <p:pic>
        <p:nvPicPr>
          <p:cNvPr id="1029" name="Picture 5" descr="C:\Users\leslie.regis\Documents\internet-addiction-teens.jpg"/>
          <p:cNvPicPr>
            <a:picLocks noChangeAspect="1" noChangeArrowheads="1"/>
          </p:cNvPicPr>
          <p:nvPr/>
        </p:nvPicPr>
        <p:blipFill>
          <a:blip r:embed="rId6"/>
          <a:srcRect/>
          <a:stretch>
            <a:fillRect/>
          </a:stretch>
        </p:blipFill>
        <p:spPr bwMode="auto">
          <a:xfrm>
            <a:off x="2819400" y="4495800"/>
            <a:ext cx="3962400" cy="1714500"/>
          </a:xfrm>
          <a:prstGeom prst="rect">
            <a:avLst/>
          </a:prstGeom>
          <a:noFill/>
        </p:spPr>
      </p:pic>
      <p:pic>
        <p:nvPicPr>
          <p:cNvPr id="1030" name="Picture 6" descr="C:\Users\leslie.regis\Documents\Infobesity-Information Overload-Internet Addiction-iPredator.png"/>
          <p:cNvPicPr>
            <a:picLocks noChangeAspect="1" noChangeArrowheads="1"/>
          </p:cNvPicPr>
          <p:nvPr/>
        </p:nvPicPr>
        <p:blipFill>
          <a:blip r:embed="rId7"/>
          <a:srcRect/>
          <a:stretch>
            <a:fillRect/>
          </a:stretch>
        </p:blipFill>
        <p:spPr bwMode="auto">
          <a:xfrm>
            <a:off x="838200" y="4876800"/>
            <a:ext cx="1752600" cy="1752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2000" y="274638"/>
            <a:ext cx="7924800" cy="1143000"/>
          </a:xfrm>
        </p:spPr>
        <p:txBody>
          <a:bodyPr>
            <a:normAutofit fontScale="90000"/>
          </a:bodyPr>
          <a:lstStyle/>
          <a:p>
            <a:r>
              <a:rPr lang="fr-CA" dirty="0">
                <a:solidFill>
                  <a:schemeClr val="tx1">
                    <a:lumMod val="65000"/>
                    <a:lumOff val="35000"/>
                  </a:schemeClr>
                </a:solidFill>
              </a:rPr>
              <a:t>Serious research requires use of Scholarly Databases </a:t>
            </a:r>
          </a:p>
        </p:txBody>
      </p:sp>
      <p:sp>
        <p:nvSpPr>
          <p:cNvPr id="3" name="Espace réservé du contenu 2"/>
          <p:cNvSpPr>
            <a:spLocks noGrp="1"/>
          </p:cNvSpPr>
          <p:nvPr>
            <p:ph idx="1"/>
          </p:nvPr>
        </p:nvSpPr>
        <p:spPr>
          <a:xfrm>
            <a:off x="2428860" y="1600200"/>
            <a:ext cx="6257940" cy="4525963"/>
          </a:xfrm>
        </p:spPr>
        <p:txBody>
          <a:bodyPr>
            <a:normAutofit lnSpcReduction="10000"/>
          </a:bodyPr>
          <a:lstStyle/>
          <a:p>
            <a:pPr>
              <a:lnSpc>
                <a:spcPct val="80000"/>
              </a:lnSpc>
              <a:buNone/>
            </a:pPr>
            <a:endParaRPr lang="en-US" dirty="0"/>
          </a:p>
          <a:p>
            <a:pPr>
              <a:lnSpc>
                <a:spcPct val="80000"/>
              </a:lnSpc>
              <a:buNone/>
            </a:pPr>
            <a:r>
              <a:rPr lang="en-US" dirty="0"/>
              <a:t>The information in scholarly databases tends to be more credible. </a:t>
            </a:r>
          </a:p>
          <a:p>
            <a:pPr>
              <a:lnSpc>
                <a:spcPct val="80000"/>
              </a:lnSpc>
              <a:buNone/>
            </a:pPr>
            <a:endParaRPr lang="en-US" dirty="0"/>
          </a:p>
          <a:p>
            <a:pPr>
              <a:lnSpc>
                <a:spcPct val="80000"/>
              </a:lnSpc>
              <a:buNone/>
            </a:pPr>
            <a:r>
              <a:rPr lang="en-US" dirty="0"/>
              <a:t>All information are reviewed by experts before inclusion in the database.</a:t>
            </a:r>
          </a:p>
          <a:p>
            <a:pPr>
              <a:lnSpc>
                <a:spcPct val="80000"/>
              </a:lnSpc>
              <a:buNone/>
            </a:pPr>
            <a:endParaRPr lang="en-US" dirty="0"/>
          </a:p>
          <a:p>
            <a:pPr>
              <a:lnSpc>
                <a:spcPct val="80000"/>
              </a:lnSpc>
              <a:buNone/>
            </a:pPr>
            <a:r>
              <a:rPr lang="en-US" dirty="0"/>
              <a:t>Thus, you are guaranteed high-quality materials.</a:t>
            </a: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2057400" y="1447800"/>
            <a:ext cx="4419600" cy="3687762"/>
          </a:xfrm>
        </p:spPr>
        <p:txBody>
          <a:bodyPr/>
          <a:lstStyle/>
          <a:p>
            <a:r>
              <a:rPr lang="fr-CA" dirty="0">
                <a:solidFill>
                  <a:schemeClr val="tx2">
                    <a:lumMod val="75000"/>
                  </a:schemeClr>
                </a:solidFill>
                <a:latin typeface="Aharoni" pitchFamily="2" charset="-79"/>
                <a:cs typeface="Aharoni" pitchFamily="2" charset="-79"/>
              </a:rPr>
              <a:t>How to use </a:t>
            </a:r>
            <a:r>
              <a:rPr lang="fr-CA" dirty="0" err="1">
                <a:solidFill>
                  <a:schemeClr val="tx2">
                    <a:lumMod val="75000"/>
                  </a:schemeClr>
                </a:solidFill>
                <a:latin typeface="Aharoni" pitchFamily="2" charset="-79"/>
                <a:cs typeface="Aharoni" pitchFamily="2" charset="-79"/>
              </a:rPr>
              <a:t>Ebscohost</a:t>
            </a:r>
            <a:r>
              <a:rPr lang="fr-CA" dirty="0">
                <a:solidFill>
                  <a:schemeClr val="tx2">
                    <a:lumMod val="75000"/>
                  </a:schemeClr>
                </a:solidFill>
                <a:latin typeface="Aharoni" pitchFamily="2" charset="-79"/>
                <a:cs typeface="Aharoni" pitchFamily="2" charset="-79"/>
              </a:rPr>
              <a:t> </a:t>
            </a:r>
            <a:r>
              <a:rPr lang="fr-CA" dirty="0" err="1">
                <a:solidFill>
                  <a:schemeClr val="tx2">
                    <a:lumMod val="75000"/>
                  </a:schemeClr>
                </a:solidFill>
                <a:latin typeface="Aharoni" pitchFamily="2" charset="-79"/>
                <a:cs typeface="Aharoni" pitchFamily="2" charset="-79"/>
              </a:rPr>
              <a:t>databases</a:t>
            </a:r>
            <a:endParaRPr lang="fr-CA" dirty="0">
              <a:solidFill>
                <a:schemeClr val="tx2">
                  <a:lumMod val="75000"/>
                </a:schemeClr>
              </a:solidFill>
              <a:latin typeface="Aharoni" pitchFamily="2" charset="-79"/>
              <a:cs typeface="Aharoni" pitchFamily="2" charset="-79"/>
            </a:endParaRPr>
          </a:p>
        </p:txBody>
      </p:sp>
      <p:sp>
        <p:nvSpPr>
          <p:cNvPr id="6" name="Footer Placeholder 5"/>
          <p:cNvSpPr>
            <a:spLocks noGrp="1"/>
          </p:cNvSpPr>
          <p:nvPr>
            <p:ph type="ftr" sz="quarter" idx="11"/>
          </p:nvPr>
        </p:nvSpPr>
        <p:spPr/>
        <p:txBody>
          <a:bodyPr/>
          <a:lstStyle/>
          <a:p>
            <a:r>
              <a:rPr lang="en-US" dirty="0"/>
              <a:t>Copyright 2020 Presentation College, SF, Library</a:t>
            </a:r>
            <a:endParaRPr lang="fr-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a:solidFill>
                  <a:schemeClr val="tx2">
                    <a:satMod val="200000"/>
                  </a:schemeClr>
                </a:solidFill>
              </a:rPr>
              <a:t>Basic Search</a:t>
            </a:r>
            <a:endParaRPr lang="fr-CA" dirty="0">
              <a:solidFill>
                <a:schemeClr val="bg1"/>
              </a:solidFill>
            </a:endParaRPr>
          </a:p>
        </p:txBody>
      </p:sp>
      <p:sp>
        <p:nvSpPr>
          <p:cNvPr id="3" name="Espace réservé du contenu 2"/>
          <p:cNvSpPr>
            <a:spLocks noGrp="1"/>
          </p:cNvSpPr>
          <p:nvPr>
            <p:ph idx="1"/>
          </p:nvPr>
        </p:nvSpPr>
        <p:spPr>
          <a:xfrm>
            <a:off x="609600" y="4267200"/>
            <a:ext cx="7467600" cy="1676400"/>
          </a:xfrm>
        </p:spPr>
        <p:txBody>
          <a:bodyPr>
            <a:noAutofit/>
          </a:bodyPr>
          <a:lstStyle/>
          <a:p>
            <a:pPr marL="0" indent="0">
              <a:buNone/>
            </a:pPr>
            <a:r>
              <a:rPr lang="en-US" sz="2400" dirty="0"/>
              <a:t>When you first login to an EBSCO database you will see the Basic Search box. </a:t>
            </a:r>
          </a:p>
          <a:p>
            <a:pPr marL="0" indent="0">
              <a:buNone/>
            </a:pPr>
            <a:endParaRPr lang="en-US" sz="1200" dirty="0"/>
          </a:p>
          <a:p>
            <a:pPr marL="0" indent="0">
              <a:buNone/>
            </a:pPr>
            <a:r>
              <a:rPr lang="en-US" sz="2400" dirty="0"/>
              <a:t>Type your search into the box and click the Search button.</a:t>
            </a:r>
            <a:endParaRPr lang="en-US" sz="2400"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pic>
        <p:nvPicPr>
          <p:cNvPr id="2051" name="Picture 3"/>
          <p:cNvPicPr>
            <a:picLocks noChangeAspect="1" noChangeArrowheads="1"/>
          </p:cNvPicPr>
          <p:nvPr/>
        </p:nvPicPr>
        <p:blipFill>
          <a:blip r:embed="rId3"/>
          <a:srcRect t="9420" b="45290"/>
          <a:stretch>
            <a:fillRect/>
          </a:stretch>
        </p:blipFill>
        <p:spPr bwMode="auto">
          <a:xfrm>
            <a:off x="1143000" y="1752600"/>
            <a:ext cx="6309360" cy="2286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52600" y="274638"/>
            <a:ext cx="5943600" cy="1143000"/>
          </a:xfrm>
        </p:spPr>
        <p:txBody>
          <a:bodyPr>
            <a:normAutofit fontScale="90000"/>
          </a:bodyPr>
          <a:lstStyle/>
          <a:p>
            <a:r>
              <a:rPr lang="en-US" dirty="0">
                <a:solidFill>
                  <a:schemeClr val="tx2">
                    <a:satMod val="200000"/>
                  </a:schemeClr>
                </a:solidFill>
              </a:rPr>
              <a:t>Basic search: Exact searching</a:t>
            </a:r>
            <a:endParaRPr lang="fr-CA"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dirty="0"/>
              <a:t>Copyright 2020 Presentation College, SF, Library</a:t>
            </a:r>
            <a:endParaRPr lang="fr-CA" dirty="0"/>
          </a:p>
        </p:txBody>
      </p:sp>
      <p:sp>
        <p:nvSpPr>
          <p:cNvPr id="9" name="TextBox 8"/>
          <p:cNvSpPr txBox="1"/>
          <p:nvPr/>
        </p:nvSpPr>
        <p:spPr>
          <a:xfrm>
            <a:off x="609600" y="4191000"/>
            <a:ext cx="7924800" cy="1902059"/>
          </a:xfrm>
          <a:prstGeom prst="rect">
            <a:avLst/>
          </a:prstGeom>
          <a:noFill/>
        </p:spPr>
        <p:txBody>
          <a:bodyPr wrap="square" rtlCol="0">
            <a:spAutoFit/>
          </a:bodyPr>
          <a:lstStyle/>
          <a:p>
            <a:pPr marL="342900" lvl="0" indent="-342900">
              <a:spcBef>
                <a:spcPct val="20000"/>
              </a:spcBef>
              <a:defRPr/>
            </a:pPr>
            <a:r>
              <a:rPr lang="en-US" sz="2800" dirty="0">
                <a:solidFill>
                  <a:schemeClr val="tx1">
                    <a:lumMod val="65000"/>
                    <a:lumOff val="35000"/>
                  </a:schemeClr>
                </a:solidFill>
              </a:rPr>
              <a:t>For exact searching put quotation marks around the search terms (e.g.; “Internet addiction" or “Organic chemistry").</a:t>
            </a:r>
          </a:p>
          <a:p>
            <a:pPr marL="342900" lvl="0" indent="-342900">
              <a:spcBef>
                <a:spcPct val="20000"/>
              </a:spcBef>
              <a:buFont typeface="+mj-lt"/>
              <a:buAutoNum type="arabicPeriod"/>
              <a:defRPr/>
            </a:pPr>
            <a:endParaRPr lang="en-US" sz="2800" dirty="0">
              <a:solidFill>
                <a:schemeClr val="tx1">
                  <a:lumMod val="65000"/>
                  <a:lumOff val="35000"/>
                </a:schemeClr>
              </a:solidFill>
            </a:endParaRPr>
          </a:p>
        </p:txBody>
      </p:sp>
      <p:pic>
        <p:nvPicPr>
          <p:cNvPr id="3075" name="Picture 3"/>
          <p:cNvPicPr>
            <a:picLocks noChangeAspect="1" noChangeArrowheads="1"/>
          </p:cNvPicPr>
          <p:nvPr/>
        </p:nvPicPr>
        <p:blipFill>
          <a:blip r:embed="rId3"/>
          <a:srcRect t="5660" b="60377"/>
          <a:stretch>
            <a:fillRect/>
          </a:stretch>
        </p:blipFill>
        <p:spPr bwMode="auto">
          <a:xfrm>
            <a:off x="609600" y="1828800"/>
            <a:ext cx="7772400" cy="214148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pp template1">
  <a:themeElements>
    <a:clrScheme name="Custom 1">
      <a:dk1>
        <a:srgbClr val="1A3362"/>
      </a:dk1>
      <a:lt1>
        <a:sysClr val="window" lastClr="FFFFFF"/>
      </a:lt1>
      <a:dk2>
        <a:srgbClr val="3765C2"/>
      </a:dk2>
      <a:lt2>
        <a:srgbClr val="7596D8"/>
      </a:lt2>
      <a:accent1>
        <a:srgbClr val="FFC000"/>
      </a:accent1>
      <a:accent2>
        <a:srgbClr val="7598D9"/>
      </a:accent2>
      <a:accent3>
        <a:srgbClr val="C00000"/>
      </a:accent3>
      <a:accent4>
        <a:srgbClr val="CDD9F1"/>
      </a:accent4>
      <a:accent5>
        <a:srgbClr val="AEBAD5"/>
      </a:accent5>
      <a:accent6>
        <a:srgbClr val="ACC1E8"/>
      </a:accent6>
      <a:hlink>
        <a:srgbClr val="C00000"/>
      </a:hlink>
      <a:folHlink>
        <a:srgbClr val="3667C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237A12-503B-4160-BA88-2AF6547F52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 template1</Template>
  <TotalTime>694</TotalTime>
  <Words>2169</Words>
  <Application>Microsoft Office PowerPoint</Application>
  <PresentationFormat>On-screen Show (4:3)</PresentationFormat>
  <Paragraphs>292</Paragraphs>
  <Slides>36</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Aharoni</vt:lpstr>
      <vt:lpstr>Arial</vt:lpstr>
      <vt:lpstr>Calibri</vt:lpstr>
      <vt:lpstr>Copperplate Gothic Bold</vt:lpstr>
      <vt:lpstr>pp template1</vt:lpstr>
      <vt:lpstr>Presentation College (San F’do) Library</vt:lpstr>
      <vt:lpstr>Ebscohost: an introduction</vt:lpstr>
      <vt:lpstr>Ebscohost: what is it?</vt:lpstr>
      <vt:lpstr>Are scholarly databases better than websites?</vt:lpstr>
      <vt:lpstr>PowerPoint Presentation</vt:lpstr>
      <vt:lpstr>Serious research requires use of Scholarly Databases </vt:lpstr>
      <vt:lpstr>How to use Ebscohost databases</vt:lpstr>
      <vt:lpstr>Basic Search</vt:lpstr>
      <vt:lpstr>Basic search: Exact searching</vt:lpstr>
      <vt:lpstr>Basic search: Using AND / OR</vt:lpstr>
      <vt:lpstr>Results List: numbers of docs retrieved </vt:lpstr>
      <vt:lpstr>Results List: pages</vt:lpstr>
      <vt:lpstr>Results List: sorting</vt:lpstr>
      <vt:lpstr>Results List</vt:lpstr>
      <vt:lpstr>Results List</vt:lpstr>
      <vt:lpstr>Results List: filters</vt:lpstr>
      <vt:lpstr>Article information</vt:lpstr>
      <vt:lpstr>Article info.: Abstract</vt:lpstr>
      <vt:lpstr>Results List: Article information</vt:lpstr>
      <vt:lpstr>Results List: Citing </vt:lpstr>
      <vt:lpstr>Article info.: Citing </vt:lpstr>
      <vt:lpstr>Article info.: Exporting citation</vt:lpstr>
      <vt:lpstr>Full text of document</vt:lpstr>
      <vt:lpstr>Full text of document</vt:lpstr>
      <vt:lpstr>Full text of document</vt:lpstr>
      <vt:lpstr>PowerPoint Presentation</vt:lpstr>
      <vt:lpstr>Before you begin….</vt:lpstr>
      <vt:lpstr>Login Step 1</vt:lpstr>
      <vt:lpstr>Login Step 2</vt:lpstr>
      <vt:lpstr>Login Step 3</vt:lpstr>
      <vt:lpstr>Login Step 4</vt:lpstr>
      <vt:lpstr>Login Step 5</vt:lpstr>
      <vt:lpstr>Login Step 6</vt:lpstr>
      <vt:lpstr>Login Step 7</vt:lpstr>
      <vt:lpstr>Login Step 8</vt:lpstr>
      <vt:lpstr>The End</vt:lpstr>
    </vt:vector>
  </TitlesOfParts>
  <Company>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College (San F’do) Library</dc:title>
  <dc:creator>leslie.regis</dc:creator>
  <cp:lastModifiedBy>lesl R</cp:lastModifiedBy>
  <cp:revision>98</cp:revision>
  <dcterms:created xsi:type="dcterms:W3CDTF">2014-09-11T16:59:58Z</dcterms:created>
  <dcterms:modified xsi:type="dcterms:W3CDTF">2020-11-18T17:11:57Z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TC103814959990</vt:lpwstr>
  </property>
</Properties>
</file>